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68" r:id="rId2"/>
    <p:sldId id="270" r:id="rId3"/>
    <p:sldId id="271" r:id="rId4"/>
    <p:sldId id="272" r:id="rId5"/>
    <p:sldId id="265" r:id="rId6"/>
    <p:sldId id="301" r:id="rId7"/>
    <p:sldId id="302" r:id="rId8"/>
    <p:sldId id="303" r:id="rId9"/>
    <p:sldId id="304" r:id="rId10"/>
    <p:sldId id="284" r:id="rId11"/>
    <p:sldId id="305" r:id="rId12"/>
    <p:sldId id="306" r:id="rId13"/>
    <p:sldId id="289" r:id="rId14"/>
    <p:sldId id="308" r:id="rId15"/>
    <p:sldId id="307" r:id="rId16"/>
    <p:sldId id="309" r:id="rId17"/>
    <p:sldId id="310" r:id="rId18"/>
    <p:sldId id="311" r:id="rId19"/>
    <p:sldId id="312" r:id="rId20"/>
    <p:sldId id="313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37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8" r:id="rId43"/>
    <p:sldId id="277" r:id="rId44"/>
    <p:sldId id="278" r:id="rId45"/>
    <p:sldId id="299" r:id="rId46"/>
    <p:sldId id="300" r:id="rId47"/>
    <p:sldId id="335" r:id="rId48"/>
    <p:sldId id="287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D78B"/>
    <a:srgbClr val="3CC508"/>
    <a:srgbClr val="6ECDA0"/>
    <a:srgbClr val="86CABA"/>
    <a:srgbClr val="65E7FF"/>
    <a:srgbClr val="EBF1E9"/>
    <a:srgbClr val="AFB2AE"/>
    <a:srgbClr val="0B5D3E"/>
    <a:srgbClr val="FF6699"/>
    <a:srgbClr val="E87F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730F4-2283-4732-905E-91B1D21A5E99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498AF-0620-4511-8513-DB74F8F273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8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81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dirty="0"/>
              <a:t>평균데이터가 의미 없다고 생각할 수 있지만 나중에 모델들이 합쳐진 </a:t>
            </a:r>
            <a:r>
              <a:rPr lang="en-US" altLang="ko-KR" dirty="0"/>
              <a:t>neural network</a:t>
            </a:r>
            <a:r>
              <a:rPr lang="ko-KR" altLang="ko-KR" dirty="0"/>
              <a:t>에서 </a:t>
            </a:r>
            <a:r>
              <a:rPr lang="en-US" altLang="ko-KR" dirty="0"/>
              <a:t>input</a:t>
            </a:r>
            <a:r>
              <a:rPr lang="ko-KR" altLang="ko-KR" dirty="0"/>
              <a:t>으로 중 일부로 역할을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458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189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431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689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599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79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858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884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093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792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5673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353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147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187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695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300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9381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624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897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547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994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586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584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793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242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984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146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19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16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F31D5-CC4C-4801-A3C9-BD22B1A8A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A4C534-BF80-4423-AE28-EAACF4213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64DCEC-AFFB-4858-970B-491B750BA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77FB86-97E4-43F0-B66D-28CFF59AF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CA156A-2A58-469D-872F-23C12C371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03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53748-CE8A-4CC7-BED4-7415C1840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02878B-1763-4F13-94CC-8F3138A0F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1ACEF9-4DE6-4D57-9CF5-F040CEDFC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D445CC-D7B9-4367-9D97-145B5F19D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C8C993-99DB-43DF-B7AF-0B55083F8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151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19D991-B235-4C61-B08F-B22E66D4FF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FA34EB-D8B6-4476-99AB-D5EF4701A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53D519-E784-4408-9840-0EAD0405D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89E796-70C5-4F15-B74D-3B9336CBE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3CC07E-1BD0-49BC-8272-D79575577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07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D6B50-06E7-4F66-89E4-4B326B6A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6004A6-1E4F-4BF2-9AC4-F430F8BC0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7E268-2144-4614-8A12-BC788037C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B03212-F612-498E-AB03-EE1776259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DC51E8-761C-417C-A72E-36E47DE8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75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B8E3A-5BF2-4E50-A981-0ED7D7782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B16C1D-89A4-44A3-A18C-2F4F0252C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B21D7D-2C02-4DE9-834E-1B0539B75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245D99-C3EE-4168-BA88-2BC7414C5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710A5-5E09-4C1B-A1A0-8705AB98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362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A2753-C3D6-4AC0-B471-DEA33F5D8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74ADAF-8563-4684-AE51-95AA43279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9BE33B-BFAC-483C-8EBA-A6DC91F18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A3B187-F38B-47A8-B686-BE530A0E6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33E9D7-33C2-47B8-AA4E-61C428660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913F2B-740D-457B-AB29-25F532BE8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044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105C0-0406-4A64-A785-9FF747042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042F09-955A-4D44-8E47-C1818FE2C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90E76C-EB34-4117-92C2-F6F732B1A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320802-BC06-4CEC-ABDB-2BB7FDA5C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217D92-7EAE-4FDC-A51D-FE3664BD5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8B1F42-079B-479A-948E-04FEACB5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933061-459C-44DF-85BE-7DB07C85A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272E96-5C0B-44F7-9AD4-C45826CC3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948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C6832-9F5D-4DEE-B43D-C3F1185B4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0FF266-613D-4AFA-A256-87F6457C3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4C15EF-6DA4-4671-9405-2F26AAAA1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442EEE-537C-48A9-A996-1E12C4757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0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B9B7FB-B58A-4525-BEF7-BC60BFA8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921556-C70B-4610-9E21-09ED22945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EA0F5E-0094-4699-9880-DA59E46D1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732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9E6C55-5771-41D6-8FE5-BC83D4247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F0897E-6431-4636-B4C4-6665464BA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3CB7B2-2400-4010-B5D4-7155D9D7D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523865-1459-4EB8-92DF-021DEB106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22C567-D267-4D70-BDA4-9ADFA97D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8277F9-78FA-4EF8-9DF1-7F501A2E9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21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673E92-6457-46FA-929A-6B1269F83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866040-0806-48AE-B3D5-0AB14DF65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E3E053-E710-4256-8650-F2CB6CDAA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99EEE3-6C99-41C8-8889-1A5A7F4F2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113B5F-E996-493E-BDD3-E3F738530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253333-C1AD-49E6-BF1B-3F2C971E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90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809830-680D-4859-8B1A-DD7F3162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DC293A-82A9-40C6-8504-462EA5E93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96823E-5697-489E-8B31-167AE0A0D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C170D-CFCB-498E-9DF1-CCACD061D1FD}" type="datetimeFigureOut">
              <a:rPr lang="ko-KR" altLang="en-US" smtClean="0"/>
              <a:t>2019-10-17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8186B0-04FA-4C42-81E3-6EA482E9B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12F856-2F1B-4706-99B2-1F8A2F7F1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537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D29423-26F7-4619-BEA9-5CCC9AA6A61D}"/>
              </a:ext>
            </a:extLst>
          </p:cNvPr>
          <p:cNvSpPr/>
          <p:nvPr/>
        </p:nvSpPr>
        <p:spPr>
          <a:xfrm>
            <a:off x="0" y="-108798"/>
            <a:ext cx="12216800" cy="4267678"/>
          </a:xfrm>
          <a:prstGeom prst="rect">
            <a:avLst/>
          </a:prstGeom>
          <a:solidFill>
            <a:srgbClr val="6ECD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6C4C89F-E99C-4F07-ABB6-8E9C6EF7DE7F}"/>
              </a:ext>
            </a:extLst>
          </p:cNvPr>
          <p:cNvSpPr txBox="1">
            <a:spLocks/>
          </p:cNvSpPr>
          <p:nvPr/>
        </p:nvSpPr>
        <p:spPr>
          <a:xfrm>
            <a:off x="223736" y="350789"/>
            <a:ext cx="1303507" cy="3302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dirty="0">
                <a:solidFill>
                  <a:prstClr val="white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중간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발표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1DCAD45-B5BA-44F5-B476-37724CB0F89C}"/>
              </a:ext>
            </a:extLst>
          </p:cNvPr>
          <p:cNvSpPr txBox="1">
            <a:spLocks/>
          </p:cNvSpPr>
          <p:nvPr/>
        </p:nvSpPr>
        <p:spPr>
          <a:xfrm>
            <a:off x="920300" y="775071"/>
            <a:ext cx="10351400" cy="252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 날 어때</a:t>
            </a: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!?</a:t>
            </a:r>
            <a:endParaRPr kumimoji="0" lang="en-US" altLang="ko-KR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나눔고딕" panose="020D0604000000000000" pitchFamily="50" charset="-127"/>
              <a:cs typeface="+mj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377DDA3-EFE0-494A-A48B-64B5D536D763}"/>
              </a:ext>
            </a:extLst>
          </p:cNvPr>
          <p:cNvCxnSpPr>
            <a:cxnSpLocks/>
          </p:cNvCxnSpPr>
          <p:nvPr/>
        </p:nvCxnSpPr>
        <p:spPr>
          <a:xfrm>
            <a:off x="389106" y="739403"/>
            <a:ext cx="15661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24FA1664-5654-49C7-845E-755270B5B1EE}"/>
              </a:ext>
            </a:extLst>
          </p:cNvPr>
          <p:cNvSpPr txBox="1">
            <a:spLocks/>
          </p:cNvSpPr>
          <p:nvPr/>
        </p:nvSpPr>
        <p:spPr>
          <a:xfrm>
            <a:off x="9102445" y="5226996"/>
            <a:ext cx="2859932" cy="130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201520971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이현주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나눔고딕" panose="020D0604000000000000" pitchFamily="50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201520991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곽명섭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나눔고딕" panose="020D0604000000000000" pitchFamily="50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201520995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강찬혁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7D76A6C-AAE7-40D3-8CD5-26AC7592793A}"/>
              </a:ext>
            </a:extLst>
          </p:cNvPr>
          <p:cNvCxnSpPr>
            <a:cxnSpLocks/>
          </p:cNvCxnSpPr>
          <p:nvPr/>
        </p:nvCxnSpPr>
        <p:spPr>
          <a:xfrm>
            <a:off x="8278238" y="5191328"/>
            <a:ext cx="3293529" cy="0"/>
          </a:xfrm>
          <a:prstGeom prst="line">
            <a:avLst/>
          </a:prstGeom>
          <a:ln>
            <a:solidFill>
              <a:srgbClr val="129E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8B82BB04-1A93-4546-9BFC-868B54FAAF05}"/>
              </a:ext>
            </a:extLst>
          </p:cNvPr>
          <p:cNvSpPr txBox="1">
            <a:spLocks/>
          </p:cNvSpPr>
          <p:nvPr/>
        </p:nvSpPr>
        <p:spPr>
          <a:xfrm>
            <a:off x="9112172" y="5226996"/>
            <a:ext cx="2859932" cy="130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201520971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이현주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201520991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곽명섭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201520995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강찬혁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5DDCE8C8-0721-4055-827F-F652A05456D6}"/>
              </a:ext>
            </a:extLst>
          </p:cNvPr>
          <p:cNvSpPr txBox="1">
            <a:spLocks/>
          </p:cNvSpPr>
          <p:nvPr/>
        </p:nvSpPr>
        <p:spPr>
          <a:xfrm>
            <a:off x="10119504" y="4737927"/>
            <a:ext cx="1842873" cy="3302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딸라 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8C80B3-E0C2-4E6E-8A80-001F0D216924}"/>
              </a:ext>
            </a:extLst>
          </p:cNvPr>
          <p:cNvSpPr/>
          <p:nvPr/>
        </p:nvSpPr>
        <p:spPr>
          <a:xfrm>
            <a:off x="-12400" y="4282175"/>
            <a:ext cx="12216800" cy="45719"/>
          </a:xfrm>
          <a:prstGeom prst="rect">
            <a:avLst/>
          </a:prstGeom>
          <a:solidFill>
            <a:srgbClr val="17D37E">
              <a:alpha val="9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4868CD3-8817-42C9-ACEB-3FA7BF80EB5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2ED78B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0" y="2827562"/>
            <a:ext cx="3952102" cy="134294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932FAB1-2408-405B-B65C-C3E141AA6D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2ED78B">
                <a:tint val="45000"/>
                <a:satMod val="400000"/>
              </a:srgbClr>
            </a:duotone>
          </a:blip>
          <a:srcRect l="50000"/>
          <a:stretch/>
        </p:blipFill>
        <p:spPr>
          <a:xfrm>
            <a:off x="8703611" y="2826390"/>
            <a:ext cx="1976051" cy="13429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5337D83-3995-485B-AFCF-B3759C461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2ED78B">
                <a:tint val="45000"/>
                <a:satMod val="400000"/>
              </a:srgbClr>
            </a:duotone>
          </a:blip>
          <a:srcRect t="15625" r="49952"/>
          <a:stretch/>
        </p:blipFill>
        <p:spPr>
          <a:xfrm>
            <a:off x="10238843" y="3035964"/>
            <a:ext cx="1977957" cy="113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52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csv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파일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최종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csv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파일 데이터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78CCDF3-B2EA-4F21-B0B5-1A6BBED10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152" y="2400957"/>
            <a:ext cx="9710545" cy="2304803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820D15E-3539-4F8C-8591-CFF72DDEBA1A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C78371-E63A-4D2E-B81D-2DF6CF8B9C64}"/>
              </a:ext>
            </a:extLst>
          </p:cNvPr>
          <p:cNvSpPr/>
          <p:nvPr/>
        </p:nvSpPr>
        <p:spPr>
          <a:xfrm>
            <a:off x="990600" y="1650569"/>
            <a:ext cx="7516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2004.07.01~2019.04.30 </a:t>
            </a:r>
            <a:r>
              <a:rPr lang="ko-KR" altLang="en-US" sz="2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데이터들을 모두 합침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1028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820D15E-3539-4F8C-8591-CFF72DDEBA1A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Train set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과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test set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을 정한 날짜를 기준으로 분할하도록 한다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6AF031-CF02-44D1-A9B1-433344FD9E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23860" y="3171416"/>
            <a:ext cx="10077540" cy="221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42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820D15E-3539-4F8C-8591-CFF72DDEBA1A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DNN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용 데이터와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LSTM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용 시계열 데이터를 분리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 데이터는 입장객수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일계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만 사용하도록 설정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C022C7-C0F7-4106-A0D0-C20DE66837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39647" y="3429000"/>
            <a:ext cx="8542896" cy="191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8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-24714"/>
            <a:ext cx="12216800" cy="863940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47" y="86064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모델링 구조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8243ECE-C429-4E0D-B2E9-0D344BD7825A}"/>
              </a:ext>
            </a:extLst>
          </p:cNvPr>
          <p:cNvSpPr/>
          <p:nvPr/>
        </p:nvSpPr>
        <p:spPr>
          <a:xfrm>
            <a:off x="966084" y="4289871"/>
            <a:ext cx="974017" cy="827456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일간</a:t>
            </a:r>
            <a:endParaRPr lang="en-US" altLang="ko-KR" sz="13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입장객수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0AC69A1-B025-4D16-9E11-5D61E0076B52}"/>
              </a:ext>
            </a:extLst>
          </p:cNvPr>
          <p:cNvCxnSpPr>
            <a:cxnSpLocks/>
          </p:cNvCxnSpPr>
          <p:nvPr/>
        </p:nvCxnSpPr>
        <p:spPr>
          <a:xfrm flipV="1">
            <a:off x="1911231" y="4229681"/>
            <a:ext cx="1354223" cy="47391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E13B03C-54CE-4256-9BC8-0B15F19003A7}"/>
              </a:ext>
            </a:extLst>
          </p:cNvPr>
          <p:cNvCxnSpPr>
            <a:cxnSpLocks/>
          </p:cNvCxnSpPr>
          <p:nvPr/>
        </p:nvCxnSpPr>
        <p:spPr>
          <a:xfrm flipV="1">
            <a:off x="1911231" y="4553526"/>
            <a:ext cx="1453480" cy="15007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6F7BD5-902A-4DF2-B4DA-FF1149B91E1A}"/>
              </a:ext>
            </a:extLst>
          </p:cNvPr>
          <p:cNvCxnSpPr>
            <a:cxnSpLocks/>
          </p:cNvCxnSpPr>
          <p:nvPr/>
        </p:nvCxnSpPr>
        <p:spPr>
          <a:xfrm>
            <a:off x="1911231" y="4703599"/>
            <a:ext cx="1500253" cy="26284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9382739-536F-47EB-8FC6-CA022A97EDAF}"/>
              </a:ext>
            </a:extLst>
          </p:cNvPr>
          <p:cNvSpPr txBox="1"/>
          <p:nvPr/>
        </p:nvSpPr>
        <p:spPr>
          <a:xfrm>
            <a:off x="3579806" y="4529776"/>
            <a:ext cx="86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LSTM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B9AA59B-7E59-4731-9979-385AA1370AC4}"/>
              </a:ext>
            </a:extLst>
          </p:cNvPr>
          <p:cNvSpPr/>
          <p:nvPr/>
        </p:nvSpPr>
        <p:spPr>
          <a:xfrm>
            <a:off x="5223229" y="4018866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F6C2C86-EC2D-4B15-A236-CB3EC36452D1}"/>
              </a:ext>
            </a:extLst>
          </p:cNvPr>
          <p:cNvSpPr/>
          <p:nvPr/>
        </p:nvSpPr>
        <p:spPr>
          <a:xfrm>
            <a:off x="5218957" y="5195076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8F2926-68D6-4E6A-AF87-4D218939CD31}"/>
              </a:ext>
            </a:extLst>
          </p:cNvPr>
          <p:cNvCxnSpPr>
            <a:cxnSpLocks/>
          </p:cNvCxnSpPr>
          <p:nvPr/>
        </p:nvCxnSpPr>
        <p:spPr>
          <a:xfrm flipV="1">
            <a:off x="4709120" y="3763448"/>
            <a:ext cx="495628" cy="41360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F6D9426-BE0B-4CFE-8468-F54D70793C63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4741435" y="4233961"/>
            <a:ext cx="518699" cy="44223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5035728-C03B-4AC8-9753-ACE5A4ABE61B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4748493" y="5053063"/>
            <a:ext cx="470464" cy="26801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B044B72-D487-4FC5-A3DE-2F3CB51561F0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4748492" y="4880988"/>
            <a:ext cx="470465" cy="44008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1F26C5B-5064-4214-B19A-5AB7C982678F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4785671" y="4233961"/>
            <a:ext cx="474463" cy="61112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026B42A-EA9B-407B-ACAF-1BE801C248D4}"/>
              </a:ext>
            </a:extLst>
          </p:cNvPr>
          <p:cNvCxnSpPr>
            <a:cxnSpLocks/>
            <a:endCxn id="139" idx="2"/>
          </p:cNvCxnSpPr>
          <p:nvPr/>
        </p:nvCxnSpPr>
        <p:spPr>
          <a:xfrm flipV="1">
            <a:off x="4721634" y="3739819"/>
            <a:ext cx="508226" cy="1561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69B7281-D6E9-4081-BF95-C1C0DBF7C79D}"/>
              </a:ext>
            </a:extLst>
          </p:cNvPr>
          <p:cNvSpPr txBox="1"/>
          <p:nvPr/>
        </p:nvSpPr>
        <p:spPr>
          <a:xfrm>
            <a:off x="551797" y="6434351"/>
            <a:ext cx="179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 데이터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0FA181B-ABE8-4B6A-A6F0-BA578514A758}"/>
              </a:ext>
            </a:extLst>
          </p:cNvPr>
          <p:cNvSpPr/>
          <p:nvPr/>
        </p:nvSpPr>
        <p:spPr>
          <a:xfrm>
            <a:off x="1095965" y="1420923"/>
            <a:ext cx="709954" cy="648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공휴일 </a:t>
            </a:r>
            <a:endParaRPr lang="en-US" altLang="ko-KR" sz="11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1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여부</a:t>
            </a:r>
            <a:endParaRPr lang="ko-KR" altLang="en-US" sz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09DE943-13F5-49A5-9B73-A3810EB48453}"/>
              </a:ext>
            </a:extLst>
          </p:cNvPr>
          <p:cNvCxnSpPr>
            <a:cxnSpLocks/>
            <a:stCxn id="27" idx="6"/>
          </p:cNvCxnSpPr>
          <p:nvPr/>
        </p:nvCxnSpPr>
        <p:spPr>
          <a:xfrm flipV="1">
            <a:off x="1805919" y="1545539"/>
            <a:ext cx="1506331" cy="19938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498264A-3549-4925-A83C-2E114EDB1285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1805919" y="1744923"/>
            <a:ext cx="1435855" cy="282191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282EE39-9D92-426B-99F3-BFB0D19A9446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1805919" y="1744923"/>
            <a:ext cx="1401087" cy="89948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FE8730-D822-4FCE-AF45-B79C6EDA1504}"/>
              </a:ext>
            </a:extLst>
          </p:cNvPr>
          <p:cNvSpPr txBox="1"/>
          <p:nvPr/>
        </p:nvSpPr>
        <p:spPr>
          <a:xfrm>
            <a:off x="3713725" y="2122650"/>
            <a:ext cx="1026309" cy="29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DNN 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DFCC961-620B-49D0-A253-8ACB26CAD1C1}"/>
              </a:ext>
            </a:extLst>
          </p:cNvPr>
          <p:cNvSpPr/>
          <p:nvPr/>
        </p:nvSpPr>
        <p:spPr>
          <a:xfrm>
            <a:off x="5210214" y="977118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7A4CF82-782D-4984-946A-081E8A57894A}"/>
              </a:ext>
            </a:extLst>
          </p:cNvPr>
          <p:cNvSpPr/>
          <p:nvPr/>
        </p:nvSpPr>
        <p:spPr>
          <a:xfrm>
            <a:off x="5192955" y="1370885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A5BC6DC-3AA7-4CA2-B3F6-CC371309BF02}"/>
              </a:ext>
            </a:extLst>
          </p:cNvPr>
          <p:cNvCxnSpPr>
            <a:cxnSpLocks/>
          </p:cNvCxnSpPr>
          <p:nvPr/>
        </p:nvCxnSpPr>
        <p:spPr>
          <a:xfrm flipV="1">
            <a:off x="4680933" y="1142976"/>
            <a:ext cx="495628" cy="41360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4FD7697-F0B2-41DE-9D93-A438E21947E0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4711161" y="1585980"/>
            <a:ext cx="518699" cy="44223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6B69E3D-A8CD-4E59-A2F2-6FACA03E35A5}"/>
              </a:ext>
            </a:extLst>
          </p:cNvPr>
          <p:cNvCxnSpPr>
            <a:cxnSpLocks/>
            <a:endCxn id="137" idx="2"/>
          </p:cNvCxnSpPr>
          <p:nvPr/>
        </p:nvCxnSpPr>
        <p:spPr>
          <a:xfrm>
            <a:off x="4692424" y="2420128"/>
            <a:ext cx="496571" cy="7538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9C5FFBA-4499-4734-8D25-D682A9CDD3CA}"/>
              </a:ext>
            </a:extLst>
          </p:cNvPr>
          <p:cNvCxnSpPr>
            <a:cxnSpLocks/>
            <a:endCxn id="138" idx="2"/>
          </p:cNvCxnSpPr>
          <p:nvPr/>
        </p:nvCxnSpPr>
        <p:spPr>
          <a:xfrm>
            <a:off x="4680933" y="2761893"/>
            <a:ext cx="493788" cy="16771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57DF3DB-C259-45D9-A950-3A8C79593AA7}"/>
              </a:ext>
            </a:extLst>
          </p:cNvPr>
          <p:cNvCxnSpPr>
            <a:cxnSpLocks/>
            <a:endCxn id="138" idx="2"/>
          </p:cNvCxnSpPr>
          <p:nvPr/>
        </p:nvCxnSpPr>
        <p:spPr>
          <a:xfrm flipV="1">
            <a:off x="4680933" y="2929605"/>
            <a:ext cx="493788" cy="1370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ECC0E84-67FB-4ADA-A361-74CF65752E64}"/>
              </a:ext>
            </a:extLst>
          </p:cNvPr>
          <p:cNvCxnSpPr>
            <a:cxnSpLocks/>
            <a:endCxn id="137" idx="2"/>
          </p:cNvCxnSpPr>
          <p:nvPr/>
        </p:nvCxnSpPr>
        <p:spPr>
          <a:xfrm>
            <a:off x="4692423" y="2248052"/>
            <a:ext cx="496572" cy="24745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97F58DE-60D2-49FA-9727-9AAF45F8082B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4755397" y="1585980"/>
            <a:ext cx="474463" cy="61112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DB66AD3-301E-496D-80E9-183155129B04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4756639" y="1103118"/>
            <a:ext cx="453575" cy="2172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A26DA33-C422-48D0-BA05-A237039A8A9A}"/>
              </a:ext>
            </a:extLst>
          </p:cNvPr>
          <p:cNvSpPr txBox="1"/>
          <p:nvPr/>
        </p:nvSpPr>
        <p:spPr>
          <a:xfrm>
            <a:off x="60140" y="3328352"/>
            <a:ext cx="294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연속 데이터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+</a:t>
            </a:r>
          </a:p>
          <a:p>
            <a:pPr algn="ctr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One-Hot-encoding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데이터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D4BB79A-FE16-4225-99E8-F6CA19DECAC6}"/>
              </a:ext>
            </a:extLst>
          </p:cNvPr>
          <p:cNvSpPr/>
          <p:nvPr/>
        </p:nvSpPr>
        <p:spPr>
          <a:xfrm>
            <a:off x="1086295" y="839226"/>
            <a:ext cx="709955" cy="648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날씨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68A9568-8843-48F5-88FD-79D7E7B1D87D}"/>
              </a:ext>
            </a:extLst>
          </p:cNvPr>
          <p:cNvSpPr/>
          <p:nvPr/>
        </p:nvSpPr>
        <p:spPr>
          <a:xfrm>
            <a:off x="1059548" y="2039086"/>
            <a:ext cx="766575" cy="648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체험학습</a:t>
            </a:r>
            <a:endParaRPr lang="ko-KR" altLang="en-US" sz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115846-4984-4924-B797-E8EA04669A11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1796250" y="1163226"/>
            <a:ext cx="1546607" cy="40636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B0487BB-167A-4558-9C60-28042942FF0B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1796250" y="1163226"/>
            <a:ext cx="1476131" cy="88794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B64385B-CA7D-4E1B-848F-7B18A10D1252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1796250" y="1163226"/>
            <a:ext cx="1441363" cy="150523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B69EDB9-55DB-474A-821F-B5240978BC6A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1826123" y="1637878"/>
            <a:ext cx="1497639" cy="72520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985E472-426E-41E6-9AB1-8BFF40CC5F8C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1826123" y="2119454"/>
            <a:ext cx="1427163" cy="24363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DA68D81-A405-4638-9B98-491E8C4833DB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1826123" y="2363086"/>
            <a:ext cx="1392395" cy="373661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B295922-DDA4-4CED-BD45-B39E1B7BD06E}"/>
              </a:ext>
            </a:extLst>
          </p:cNvPr>
          <p:cNvCxnSpPr>
            <a:cxnSpLocks/>
          </p:cNvCxnSpPr>
          <p:nvPr/>
        </p:nvCxnSpPr>
        <p:spPr>
          <a:xfrm>
            <a:off x="5476898" y="1023262"/>
            <a:ext cx="1399343" cy="39366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CE2CAFE-A647-460E-8CEA-213FAA6D181F}"/>
              </a:ext>
            </a:extLst>
          </p:cNvPr>
          <p:cNvCxnSpPr>
            <a:cxnSpLocks/>
          </p:cNvCxnSpPr>
          <p:nvPr/>
        </p:nvCxnSpPr>
        <p:spPr>
          <a:xfrm>
            <a:off x="5476898" y="1023262"/>
            <a:ext cx="1328867" cy="8752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8EA57FC-0B6F-4171-A84C-05F1A8C641A0}"/>
              </a:ext>
            </a:extLst>
          </p:cNvPr>
          <p:cNvCxnSpPr>
            <a:cxnSpLocks/>
          </p:cNvCxnSpPr>
          <p:nvPr/>
        </p:nvCxnSpPr>
        <p:spPr>
          <a:xfrm>
            <a:off x="5476898" y="1023262"/>
            <a:ext cx="1294099" cy="149253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869B6C7-5FE4-41CC-82E8-7ABB6804DABE}"/>
              </a:ext>
            </a:extLst>
          </p:cNvPr>
          <p:cNvCxnSpPr>
            <a:cxnSpLocks/>
          </p:cNvCxnSpPr>
          <p:nvPr/>
        </p:nvCxnSpPr>
        <p:spPr>
          <a:xfrm flipV="1">
            <a:off x="5409592" y="2339275"/>
            <a:ext cx="1656191" cy="19658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7CFD170-A09D-4868-BCF4-10984285563E}"/>
              </a:ext>
            </a:extLst>
          </p:cNvPr>
          <p:cNvCxnSpPr>
            <a:cxnSpLocks/>
          </p:cNvCxnSpPr>
          <p:nvPr/>
        </p:nvCxnSpPr>
        <p:spPr>
          <a:xfrm>
            <a:off x="5444829" y="2535691"/>
            <a:ext cx="1585715" cy="284989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F3DCDABB-C2B9-49C8-9482-A6F433F6F150}"/>
              </a:ext>
            </a:extLst>
          </p:cNvPr>
          <p:cNvCxnSpPr>
            <a:cxnSpLocks/>
          </p:cNvCxnSpPr>
          <p:nvPr/>
        </p:nvCxnSpPr>
        <p:spPr>
          <a:xfrm>
            <a:off x="5433709" y="2535691"/>
            <a:ext cx="1550947" cy="90228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5D85C9D-4823-4D97-9BB6-4D76D18FF0B2}"/>
              </a:ext>
            </a:extLst>
          </p:cNvPr>
          <p:cNvCxnSpPr>
            <a:cxnSpLocks/>
          </p:cNvCxnSpPr>
          <p:nvPr/>
        </p:nvCxnSpPr>
        <p:spPr>
          <a:xfrm>
            <a:off x="5482893" y="1511923"/>
            <a:ext cx="1399343" cy="39366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39C112E-D150-4CA3-A367-723FFAC12FF5}"/>
              </a:ext>
            </a:extLst>
          </p:cNvPr>
          <p:cNvCxnSpPr>
            <a:cxnSpLocks/>
          </p:cNvCxnSpPr>
          <p:nvPr/>
        </p:nvCxnSpPr>
        <p:spPr>
          <a:xfrm>
            <a:off x="5482531" y="1491932"/>
            <a:ext cx="1328867" cy="8752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CD5434B-A75C-4EBE-B8A0-F3123F674137}"/>
              </a:ext>
            </a:extLst>
          </p:cNvPr>
          <p:cNvCxnSpPr>
            <a:cxnSpLocks/>
          </p:cNvCxnSpPr>
          <p:nvPr/>
        </p:nvCxnSpPr>
        <p:spPr>
          <a:xfrm>
            <a:off x="5511777" y="1522098"/>
            <a:ext cx="1294099" cy="149253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064803D-BDAC-46B6-823E-D6492B9E43B4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5475229" y="4144866"/>
            <a:ext cx="1444045" cy="19125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52C4BA2-58FF-457C-B493-93FFCCC43200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5475229" y="4144866"/>
            <a:ext cx="1373569" cy="70259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2A5DC3F7-ED2B-4EB1-AD40-39A6C7E3CDEA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5475229" y="4144866"/>
            <a:ext cx="1338801" cy="1319891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3E4D4F8-43E3-4E91-B5A9-34E6E21ACF69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5470957" y="4580912"/>
            <a:ext cx="1572387" cy="74016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F0F0BBCB-664D-4CE0-BBC8-FCC169DEAF7F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5470957" y="5062490"/>
            <a:ext cx="1501911" cy="25858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B2953E2-8C15-48FF-B1EF-F1C05B338894}"/>
              </a:ext>
            </a:extLst>
          </p:cNvPr>
          <p:cNvCxnSpPr>
            <a:cxnSpLocks/>
          </p:cNvCxnSpPr>
          <p:nvPr/>
        </p:nvCxnSpPr>
        <p:spPr>
          <a:xfrm>
            <a:off x="5444113" y="2860290"/>
            <a:ext cx="1524238" cy="203519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7C6E98E-5020-4654-B002-C9FF2CE6471D}"/>
              </a:ext>
            </a:extLst>
          </p:cNvPr>
          <p:cNvCxnSpPr>
            <a:cxnSpLocks/>
          </p:cNvCxnSpPr>
          <p:nvPr/>
        </p:nvCxnSpPr>
        <p:spPr>
          <a:xfrm>
            <a:off x="5444830" y="2877219"/>
            <a:ext cx="1453762" cy="68509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9D55557-EEB5-4763-B3C4-3839AC09BAE8}"/>
              </a:ext>
            </a:extLst>
          </p:cNvPr>
          <p:cNvCxnSpPr>
            <a:cxnSpLocks/>
          </p:cNvCxnSpPr>
          <p:nvPr/>
        </p:nvCxnSpPr>
        <p:spPr>
          <a:xfrm>
            <a:off x="5470957" y="2915954"/>
            <a:ext cx="1418994" cy="1302391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9D5A8C28-39C5-4F82-B341-DCDAC10D2CA5}"/>
              </a:ext>
            </a:extLst>
          </p:cNvPr>
          <p:cNvCxnSpPr>
            <a:cxnSpLocks/>
            <a:stCxn id="139" idx="6"/>
          </p:cNvCxnSpPr>
          <p:nvPr/>
        </p:nvCxnSpPr>
        <p:spPr>
          <a:xfrm>
            <a:off x="5481860" y="3739819"/>
            <a:ext cx="1418555" cy="29950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BD883B2-E0EA-4AE1-9576-87E5889901E1}"/>
              </a:ext>
            </a:extLst>
          </p:cNvPr>
          <p:cNvCxnSpPr>
            <a:cxnSpLocks/>
          </p:cNvCxnSpPr>
          <p:nvPr/>
        </p:nvCxnSpPr>
        <p:spPr>
          <a:xfrm>
            <a:off x="5555364" y="3769716"/>
            <a:ext cx="1328867" cy="8752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6BF3A9F-6E91-4A42-8DC2-3274C7E9BA12}"/>
              </a:ext>
            </a:extLst>
          </p:cNvPr>
          <p:cNvCxnSpPr>
            <a:cxnSpLocks/>
          </p:cNvCxnSpPr>
          <p:nvPr/>
        </p:nvCxnSpPr>
        <p:spPr>
          <a:xfrm>
            <a:off x="5528633" y="3729171"/>
            <a:ext cx="1294099" cy="149253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43171EB-B1BC-432D-A07B-59CBC4575D1F}"/>
              </a:ext>
            </a:extLst>
          </p:cNvPr>
          <p:cNvSpPr txBox="1"/>
          <p:nvPr/>
        </p:nvSpPr>
        <p:spPr>
          <a:xfrm>
            <a:off x="7015284" y="2737996"/>
            <a:ext cx="781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+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A5C91E8-8570-4C35-BC7E-29D58D8D4635}"/>
              </a:ext>
            </a:extLst>
          </p:cNvPr>
          <p:cNvSpPr/>
          <p:nvPr/>
        </p:nvSpPr>
        <p:spPr>
          <a:xfrm>
            <a:off x="8597823" y="2385210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80F903F-439A-47EC-8464-4D9FE2B3C9E6}"/>
              </a:ext>
            </a:extLst>
          </p:cNvPr>
          <p:cNvSpPr/>
          <p:nvPr/>
        </p:nvSpPr>
        <p:spPr>
          <a:xfrm>
            <a:off x="8597823" y="2862650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720FF11-A57E-4722-9DE7-A8278E803E0E}"/>
              </a:ext>
            </a:extLst>
          </p:cNvPr>
          <p:cNvSpPr/>
          <p:nvPr/>
        </p:nvSpPr>
        <p:spPr>
          <a:xfrm>
            <a:off x="8592181" y="4095748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ED737769-28BB-4588-992B-6B6C58E139D0}"/>
              </a:ext>
            </a:extLst>
          </p:cNvPr>
          <p:cNvSpPr/>
          <p:nvPr/>
        </p:nvSpPr>
        <p:spPr>
          <a:xfrm>
            <a:off x="8588745" y="4571677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653849F9-0DB8-4603-9821-BC11D69A15CA}"/>
              </a:ext>
            </a:extLst>
          </p:cNvPr>
          <p:cNvCxnSpPr>
            <a:cxnSpLocks/>
          </p:cNvCxnSpPr>
          <p:nvPr/>
        </p:nvCxnSpPr>
        <p:spPr>
          <a:xfrm flipV="1">
            <a:off x="8102195" y="2587676"/>
            <a:ext cx="495628" cy="41360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6DAA0251-762D-471C-8B43-6B820D207572}"/>
              </a:ext>
            </a:extLst>
          </p:cNvPr>
          <p:cNvCxnSpPr>
            <a:cxnSpLocks/>
            <a:endCxn id="79" idx="3"/>
          </p:cNvCxnSpPr>
          <p:nvPr/>
        </p:nvCxnSpPr>
        <p:spPr>
          <a:xfrm flipV="1">
            <a:off x="8116029" y="3077745"/>
            <a:ext cx="518699" cy="44223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E392ED9C-A168-40C9-99FE-AADEB23588C7}"/>
              </a:ext>
            </a:extLst>
          </p:cNvPr>
          <p:cNvCxnSpPr>
            <a:cxnSpLocks/>
            <a:endCxn id="80" idx="2"/>
          </p:cNvCxnSpPr>
          <p:nvPr/>
        </p:nvCxnSpPr>
        <p:spPr>
          <a:xfrm>
            <a:off x="8121717" y="3953735"/>
            <a:ext cx="470464" cy="26801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9BECD44D-8981-44B2-99FE-03DBE74C9FE2}"/>
              </a:ext>
            </a:extLst>
          </p:cNvPr>
          <p:cNvCxnSpPr>
            <a:cxnSpLocks/>
            <a:endCxn id="81" idx="2"/>
          </p:cNvCxnSpPr>
          <p:nvPr/>
        </p:nvCxnSpPr>
        <p:spPr>
          <a:xfrm>
            <a:off x="8118282" y="4400187"/>
            <a:ext cx="470463" cy="29749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D0C5667B-FD60-4670-BA19-5DBA3B7765F0}"/>
              </a:ext>
            </a:extLst>
          </p:cNvPr>
          <p:cNvCxnSpPr>
            <a:cxnSpLocks/>
            <a:endCxn id="81" idx="2"/>
          </p:cNvCxnSpPr>
          <p:nvPr/>
        </p:nvCxnSpPr>
        <p:spPr>
          <a:xfrm>
            <a:off x="8118282" y="4581604"/>
            <a:ext cx="470463" cy="11607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A804165D-9B66-4951-8D1A-2C8D52925DF7}"/>
              </a:ext>
            </a:extLst>
          </p:cNvPr>
          <p:cNvCxnSpPr>
            <a:cxnSpLocks/>
            <a:endCxn id="80" idx="2"/>
          </p:cNvCxnSpPr>
          <p:nvPr/>
        </p:nvCxnSpPr>
        <p:spPr>
          <a:xfrm>
            <a:off x="8121716" y="3781660"/>
            <a:ext cx="470465" cy="44008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CF19719-6A80-465C-A7EB-0C4FE3FF50D8}"/>
              </a:ext>
            </a:extLst>
          </p:cNvPr>
          <p:cNvCxnSpPr>
            <a:cxnSpLocks/>
            <a:endCxn id="79" idx="3"/>
          </p:cNvCxnSpPr>
          <p:nvPr/>
        </p:nvCxnSpPr>
        <p:spPr>
          <a:xfrm flipV="1">
            <a:off x="8160265" y="3077745"/>
            <a:ext cx="474463" cy="61112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BAA7AFC6-A771-4E34-8056-6819A5FB03F5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8144248" y="2511210"/>
            <a:ext cx="453575" cy="21724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1E09FBB-2555-41D4-A4C3-EFDC3A133C14}"/>
              </a:ext>
            </a:extLst>
          </p:cNvPr>
          <p:cNvSpPr txBox="1"/>
          <p:nvPr/>
        </p:nvSpPr>
        <p:spPr>
          <a:xfrm>
            <a:off x="6621133" y="3580217"/>
            <a:ext cx="1627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Model</a:t>
            </a:r>
          </a:p>
          <a:p>
            <a:pPr algn="ctr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Concatenate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29262D92-0485-4617-9F48-78921BAE4DF3}"/>
              </a:ext>
            </a:extLst>
          </p:cNvPr>
          <p:cNvGrpSpPr/>
          <p:nvPr/>
        </p:nvGrpSpPr>
        <p:grpSpPr>
          <a:xfrm rot="5400000" flipV="1">
            <a:off x="5091968" y="2012879"/>
            <a:ext cx="392292" cy="45719"/>
            <a:chOff x="4123139" y="985812"/>
            <a:chExt cx="418867" cy="36000"/>
          </a:xfrm>
        </p:grpSpPr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969BA5BD-AD4F-4F6D-B420-F5BB4B43A703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20CD969E-37C7-410F-AAEA-6565011F6A13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72EC1635-3CE8-445A-BDD7-A7CEB345AE99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80023434-3565-48CD-9D93-EE38779FBFCD}"/>
              </a:ext>
            </a:extLst>
          </p:cNvPr>
          <p:cNvGrpSpPr/>
          <p:nvPr/>
        </p:nvGrpSpPr>
        <p:grpSpPr>
          <a:xfrm rot="5400000">
            <a:off x="5134911" y="4611009"/>
            <a:ext cx="392292" cy="45719"/>
            <a:chOff x="4123139" y="985812"/>
            <a:chExt cx="418867" cy="36000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389CE49D-4E51-425F-8AA5-70CDFAE86827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BC733FA7-29F6-4876-91AB-9EE703A7FD2C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FB6C75A-6ADB-423D-882A-30B5C6790A33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3D483769-D615-40A2-B434-0564D6CDF8DC}"/>
              </a:ext>
            </a:extLst>
          </p:cNvPr>
          <p:cNvGrpSpPr/>
          <p:nvPr/>
        </p:nvGrpSpPr>
        <p:grpSpPr>
          <a:xfrm rot="1013017">
            <a:off x="3704240" y="1011441"/>
            <a:ext cx="429836" cy="45522"/>
            <a:chOff x="4123139" y="985812"/>
            <a:chExt cx="418867" cy="36000"/>
          </a:xfrm>
        </p:grpSpPr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92BF06BD-F882-4EFE-9902-B73BBFDD7A6D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09D76B1-10AD-4C96-BE5F-9B626E3FB2CB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F836AD3B-5CC1-498D-8842-FD7BD84C60DB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F50FF5C9-4C23-461C-9D87-FFDA138F6079}"/>
              </a:ext>
            </a:extLst>
          </p:cNvPr>
          <p:cNvGrpSpPr/>
          <p:nvPr/>
        </p:nvGrpSpPr>
        <p:grpSpPr>
          <a:xfrm rot="20663756">
            <a:off x="3741481" y="3166710"/>
            <a:ext cx="429836" cy="36685"/>
            <a:chOff x="4123139" y="985812"/>
            <a:chExt cx="418867" cy="36000"/>
          </a:xfrm>
        </p:grpSpPr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AADB0557-5C19-4C38-B0D3-188CF51C11F3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A88C423E-C68A-4D7E-A309-40FC8449E810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59DB98E0-C696-4BDC-BBAB-4C1F83D337FE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06DEE1B-7C17-42BB-8B02-0677416982E3}"/>
              </a:ext>
            </a:extLst>
          </p:cNvPr>
          <p:cNvGrpSpPr/>
          <p:nvPr/>
        </p:nvGrpSpPr>
        <p:grpSpPr>
          <a:xfrm rot="20336863">
            <a:off x="3694926" y="4026697"/>
            <a:ext cx="429836" cy="48189"/>
            <a:chOff x="4123139" y="985812"/>
            <a:chExt cx="418867" cy="36000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DE22AEB-6A48-4766-8919-469F9E569377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A14BBE39-58ED-4E81-B403-B4241115411B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BEE95418-6E94-49AA-AF41-5CB8DB67D6B0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8266313-4637-4519-880B-82A8FBE6EFF1}"/>
              </a:ext>
            </a:extLst>
          </p:cNvPr>
          <p:cNvGrpSpPr/>
          <p:nvPr/>
        </p:nvGrpSpPr>
        <p:grpSpPr>
          <a:xfrm rot="444143">
            <a:off x="3775514" y="5005035"/>
            <a:ext cx="429836" cy="48189"/>
            <a:chOff x="4123139" y="985812"/>
            <a:chExt cx="418867" cy="36000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92A866D3-1130-4100-9CAD-D3A4E6CF6768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192A59D1-3366-4751-96C9-0A57E892C0FB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1A132E6-C511-44A5-AA07-089DF94133F1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EA6629D-AC59-4BCA-A888-05B2FBEB1F38}"/>
              </a:ext>
            </a:extLst>
          </p:cNvPr>
          <p:cNvGrpSpPr/>
          <p:nvPr/>
        </p:nvGrpSpPr>
        <p:grpSpPr>
          <a:xfrm rot="1399770">
            <a:off x="7485157" y="1815495"/>
            <a:ext cx="429836" cy="48189"/>
            <a:chOff x="4123139" y="985812"/>
            <a:chExt cx="418867" cy="36000"/>
          </a:xfrm>
        </p:grpSpPr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10FD328D-F72D-4302-A0B4-926167F659F1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29C8A4D-BADB-4A7A-A772-60C896EE3181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905FAD8E-2CD4-45AC-B94B-A660175E41CE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443509E-7476-4170-9AE3-D93C85A9FC59}"/>
              </a:ext>
            </a:extLst>
          </p:cNvPr>
          <p:cNvGrpSpPr/>
          <p:nvPr/>
        </p:nvGrpSpPr>
        <p:grpSpPr>
          <a:xfrm rot="19950907">
            <a:off x="7463761" y="5398749"/>
            <a:ext cx="429836" cy="48189"/>
            <a:chOff x="4123139" y="985812"/>
            <a:chExt cx="418867" cy="36000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9BC5FF63-A6B2-47A9-BA1F-8B3025A25A3F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7EF06164-87DE-4FCB-B9A5-C25AAB498FB9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3E738E5F-CBD7-4B2D-BA8E-C83C5918A66C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137" name="타원 136">
            <a:extLst>
              <a:ext uri="{FF2B5EF4-FFF2-40B4-BE49-F238E27FC236}">
                <a16:creationId xmlns:a16="http://schemas.microsoft.com/office/drawing/2014/main" id="{D9B5297A-5996-419D-BF39-E47A96A12226}"/>
              </a:ext>
            </a:extLst>
          </p:cNvPr>
          <p:cNvSpPr/>
          <p:nvPr/>
        </p:nvSpPr>
        <p:spPr>
          <a:xfrm>
            <a:off x="5188995" y="2369510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E21261B-FDA0-4AC0-9EEF-2FDD34CF02DD}"/>
              </a:ext>
            </a:extLst>
          </p:cNvPr>
          <p:cNvSpPr/>
          <p:nvPr/>
        </p:nvSpPr>
        <p:spPr>
          <a:xfrm>
            <a:off x="5174721" y="2803605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E0352BF-3CD8-48F4-A909-1CD708162BB8}"/>
              </a:ext>
            </a:extLst>
          </p:cNvPr>
          <p:cNvSpPr/>
          <p:nvPr/>
        </p:nvSpPr>
        <p:spPr>
          <a:xfrm>
            <a:off x="5229860" y="3613819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E5D64D4-D226-4B6E-82D7-C1592C2E7BCF}"/>
              </a:ext>
            </a:extLst>
          </p:cNvPr>
          <p:cNvGrpSpPr/>
          <p:nvPr/>
        </p:nvGrpSpPr>
        <p:grpSpPr>
          <a:xfrm rot="5400000">
            <a:off x="8527357" y="3581565"/>
            <a:ext cx="429836" cy="48189"/>
            <a:chOff x="4123139" y="985812"/>
            <a:chExt cx="418867" cy="36000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2EB854D-B180-485E-AEDA-857926D56680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9DB47762-A961-4C12-A180-856F28CEE36A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6CA8A40B-7EBE-46F6-8801-929EC8B77EE4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144" name="타원 143">
            <a:extLst>
              <a:ext uri="{FF2B5EF4-FFF2-40B4-BE49-F238E27FC236}">
                <a16:creationId xmlns:a16="http://schemas.microsoft.com/office/drawing/2014/main" id="{05D8640B-AB59-4D62-96EF-543B50C5D3EC}"/>
              </a:ext>
            </a:extLst>
          </p:cNvPr>
          <p:cNvSpPr/>
          <p:nvPr/>
        </p:nvSpPr>
        <p:spPr>
          <a:xfrm>
            <a:off x="1070502" y="2588398"/>
            <a:ext cx="766575" cy="648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</a:t>
            </a: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0F17748D-BA18-49F7-97BB-89308D1BDE25}"/>
              </a:ext>
            </a:extLst>
          </p:cNvPr>
          <p:cNvCxnSpPr>
            <a:cxnSpLocks/>
          </p:cNvCxnSpPr>
          <p:nvPr/>
        </p:nvCxnSpPr>
        <p:spPr>
          <a:xfrm flipV="1">
            <a:off x="1827567" y="2198254"/>
            <a:ext cx="1497639" cy="72520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2D57335F-37CD-4C05-9417-B30070915962}"/>
              </a:ext>
            </a:extLst>
          </p:cNvPr>
          <p:cNvCxnSpPr>
            <a:cxnSpLocks/>
          </p:cNvCxnSpPr>
          <p:nvPr/>
        </p:nvCxnSpPr>
        <p:spPr>
          <a:xfrm flipV="1">
            <a:off x="1827567" y="2679830"/>
            <a:ext cx="1427163" cy="24363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C32CBAE6-5A71-414D-8BD1-C2DECADF70F7}"/>
              </a:ext>
            </a:extLst>
          </p:cNvPr>
          <p:cNvCxnSpPr>
            <a:cxnSpLocks/>
          </p:cNvCxnSpPr>
          <p:nvPr/>
        </p:nvCxnSpPr>
        <p:spPr>
          <a:xfrm>
            <a:off x="1827567" y="2923462"/>
            <a:ext cx="1392395" cy="373661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0" name="타원 149">
            <a:extLst>
              <a:ext uri="{FF2B5EF4-FFF2-40B4-BE49-F238E27FC236}">
                <a16:creationId xmlns:a16="http://schemas.microsoft.com/office/drawing/2014/main" id="{6156B803-DA1B-456E-8D3D-0F26FC566996}"/>
              </a:ext>
            </a:extLst>
          </p:cNvPr>
          <p:cNvSpPr/>
          <p:nvPr/>
        </p:nvSpPr>
        <p:spPr>
          <a:xfrm>
            <a:off x="968752" y="5528635"/>
            <a:ext cx="974017" cy="827456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주간</a:t>
            </a:r>
            <a:endParaRPr lang="en-US" altLang="ko-KR" sz="13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입장객수</a:t>
            </a:r>
          </a:p>
        </p:txBody>
      </p: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6CC29614-1F46-494C-BDF7-1BC432712D0A}"/>
              </a:ext>
            </a:extLst>
          </p:cNvPr>
          <p:cNvCxnSpPr>
            <a:cxnSpLocks/>
          </p:cNvCxnSpPr>
          <p:nvPr/>
        </p:nvCxnSpPr>
        <p:spPr>
          <a:xfrm flipV="1">
            <a:off x="1944994" y="5475474"/>
            <a:ext cx="1354223" cy="47391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84DD59C3-4F61-4C11-BF87-29CB6B343EE5}"/>
              </a:ext>
            </a:extLst>
          </p:cNvPr>
          <p:cNvCxnSpPr>
            <a:cxnSpLocks/>
          </p:cNvCxnSpPr>
          <p:nvPr/>
        </p:nvCxnSpPr>
        <p:spPr>
          <a:xfrm flipV="1">
            <a:off x="1944994" y="5799319"/>
            <a:ext cx="1453480" cy="15007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18731B8A-59AF-4E8D-A868-B45261091ECA}"/>
              </a:ext>
            </a:extLst>
          </p:cNvPr>
          <p:cNvCxnSpPr>
            <a:cxnSpLocks/>
          </p:cNvCxnSpPr>
          <p:nvPr/>
        </p:nvCxnSpPr>
        <p:spPr>
          <a:xfrm>
            <a:off x="1944994" y="5949392"/>
            <a:ext cx="1500253" cy="26284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8E9F188D-8D0C-48E2-81E6-973BAC6FEB0C}"/>
              </a:ext>
            </a:extLst>
          </p:cNvPr>
          <p:cNvSpPr txBox="1"/>
          <p:nvPr/>
        </p:nvSpPr>
        <p:spPr>
          <a:xfrm>
            <a:off x="3613569" y="5775569"/>
            <a:ext cx="86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LSTM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4DD26DDC-E35D-41BB-80D2-96493FC4BC3D}"/>
              </a:ext>
            </a:extLst>
          </p:cNvPr>
          <p:cNvSpPr/>
          <p:nvPr/>
        </p:nvSpPr>
        <p:spPr>
          <a:xfrm>
            <a:off x="5218957" y="5463089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7E2865C7-C74F-4CDE-BA1E-E648E9A1A06D}"/>
              </a:ext>
            </a:extLst>
          </p:cNvPr>
          <p:cNvSpPr/>
          <p:nvPr/>
        </p:nvSpPr>
        <p:spPr>
          <a:xfrm>
            <a:off x="5252720" y="6308351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72F86B05-208A-45B0-8CED-4BAE79CBF04A}"/>
              </a:ext>
            </a:extLst>
          </p:cNvPr>
          <p:cNvCxnSpPr>
            <a:cxnSpLocks/>
          </p:cNvCxnSpPr>
          <p:nvPr/>
        </p:nvCxnSpPr>
        <p:spPr>
          <a:xfrm flipV="1">
            <a:off x="4742883" y="5009241"/>
            <a:ext cx="495628" cy="41360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D30CF65A-BB1A-470F-BD7C-935851B830DE}"/>
              </a:ext>
            </a:extLst>
          </p:cNvPr>
          <p:cNvCxnSpPr>
            <a:cxnSpLocks/>
            <a:endCxn id="197" idx="3"/>
          </p:cNvCxnSpPr>
          <p:nvPr/>
        </p:nvCxnSpPr>
        <p:spPr>
          <a:xfrm flipV="1">
            <a:off x="4737163" y="5678184"/>
            <a:ext cx="518699" cy="44223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CE643C51-74B1-44AB-B11D-544FEEAEE92F}"/>
              </a:ext>
            </a:extLst>
          </p:cNvPr>
          <p:cNvCxnSpPr>
            <a:cxnSpLocks/>
            <a:endCxn id="198" idx="2"/>
          </p:cNvCxnSpPr>
          <p:nvPr/>
        </p:nvCxnSpPr>
        <p:spPr>
          <a:xfrm>
            <a:off x="4782256" y="6166338"/>
            <a:ext cx="470464" cy="26801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C2DF68AB-21F5-469B-82E9-8B94C81B2BFA}"/>
              </a:ext>
            </a:extLst>
          </p:cNvPr>
          <p:cNvCxnSpPr>
            <a:cxnSpLocks/>
            <a:endCxn id="198" idx="2"/>
          </p:cNvCxnSpPr>
          <p:nvPr/>
        </p:nvCxnSpPr>
        <p:spPr>
          <a:xfrm>
            <a:off x="4782255" y="5994263"/>
            <a:ext cx="470465" cy="44008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39BE550C-8303-4A4C-99D9-4831A5684427}"/>
              </a:ext>
            </a:extLst>
          </p:cNvPr>
          <p:cNvCxnSpPr>
            <a:cxnSpLocks/>
            <a:endCxn id="197" idx="3"/>
          </p:cNvCxnSpPr>
          <p:nvPr/>
        </p:nvCxnSpPr>
        <p:spPr>
          <a:xfrm flipV="1">
            <a:off x="4781399" y="5678184"/>
            <a:ext cx="474463" cy="61112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321A9546-E320-486C-A601-711A353556CC}"/>
              </a:ext>
            </a:extLst>
          </p:cNvPr>
          <p:cNvCxnSpPr>
            <a:cxnSpLocks/>
            <a:endCxn id="225" idx="2"/>
          </p:cNvCxnSpPr>
          <p:nvPr/>
        </p:nvCxnSpPr>
        <p:spPr>
          <a:xfrm flipV="1">
            <a:off x="4719691" y="4789459"/>
            <a:ext cx="508226" cy="1561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7654E4D4-1886-44DD-BDB1-E8F530D3CECE}"/>
              </a:ext>
            </a:extLst>
          </p:cNvPr>
          <p:cNvCxnSpPr>
            <a:cxnSpLocks/>
            <a:stCxn id="197" idx="6"/>
          </p:cNvCxnSpPr>
          <p:nvPr/>
        </p:nvCxnSpPr>
        <p:spPr>
          <a:xfrm>
            <a:off x="5470957" y="5589089"/>
            <a:ext cx="1444045" cy="19125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6AE785AF-401E-45F5-894F-1423DB6C614A}"/>
              </a:ext>
            </a:extLst>
          </p:cNvPr>
          <p:cNvCxnSpPr>
            <a:cxnSpLocks/>
            <a:stCxn id="197" idx="6"/>
          </p:cNvCxnSpPr>
          <p:nvPr/>
        </p:nvCxnSpPr>
        <p:spPr>
          <a:xfrm>
            <a:off x="5470957" y="5589089"/>
            <a:ext cx="1373569" cy="70259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8C29E070-AA8D-4587-8C72-B7DF443A1A9B}"/>
              </a:ext>
            </a:extLst>
          </p:cNvPr>
          <p:cNvCxnSpPr>
            <a:cxnSpLocks/>
            <a:stCxn id="198" idx="6"/>
          </p:cNvCxnSpPr>
          <p:nvPr/>
        </p:nvCxnSpPr>
        <p:spPr>
          <a:xfrm flipV="1">
            <a:off x="5504720" y="5694187"/>
            <a:ext cx="1572387" cy="74016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74C8E410-BFA4-4C67-9B74-51CB0027067F}"/>
              </a:ext>
            </a:extLst>
          </p:cNvPr>
          <p:cNvCxnSpPr>
            <a:cxnSpLocks/>
            <a:stCxn id="198" idx="6"/>
          </p:cNvCxnSpPr>
          <p:nvPr/>
        </p:nvCxnSpPr>
        <p:spPr>
          <a:xfrm flipV="1">
            <a:off x="5504720" y="6175765"/>
            <a:ext cx="1501911" cy="25858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7B430442-BA59-4EDA-AF06-D05C1696213E}"/>
              </a:ext>
            </a:extLst>
          </p:cNvPr>
          <p:cNvCxnSpPr>
            <a:cxnSpLocks/>
            <a:stCxn id="225" idx="6"/>
          </p:cNvCxnSpPr>
          <p:nvPr/>
        </p:nvCxnSpPr>
        <p:spPr>
          <a:xfrm>
            <a:off x="5479917" y="4789459"/>
            <a:ext cx="1418555" cy="29950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D8D625D9-4CB6-4893-A06E-DADC81798B16}"/>
              </a:ext>
            </a:extLst>
          </p:cNvPr>
          <p:cNvCxnSpPr>
            <a:cxnSpLocks/>
          </p:cNvCxnSpPr>
          <p:nvPr/>
        </p:nvCxnSpPr>
        <p:spPr>
          <a:xfrm>
            <a:off x="5589127" y="5015509"/>
            <a:ext cx="1328867" cy="8752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7196457D-ECE8-4081-80B4-F9A14FD89482}"/>
              </a:ext>
            </a:extLst>
          </p:cNvPr>
          <p:cNvCxnSpPr>
            <a:cxnSpLocks/>
          </p:cNvCxnSpPr>
          <p:nvPr/>
        </p:nvCxnSpPr>
        <p:spPr>
          <a:xfrm>
            <a:off x="5562396" y="4974964"/>
            <a:ext cx="1294099" cy="149253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0382EF51-CE51-48C4-B557-E2087B980209}"/>
              </a:ext>
            </a:extLst>
          </p:cNvPr>
          <p:cNvGrpSpPr/>
          <p:nvPr/>
        </p:nvGrpSpPr>
        <p:grpSpPr>
          <a:xfrm rot="5400000">
            <a:off x="5168674" y="5856802"/>
            <a:ext cx="392292" cy="45719"/>
            <a:chOff x="4123139" y="985812"/>
            <a:chExt cx="418867" cy="36000"/>
          </a:xfrm>
        </p:grpSpPr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9B41ECF4-467E-43BD-AB2E-680A71FB4918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6CB98475-4795-4518-9E44-55F1267A0BED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5CE37BA1-BF9C-4DAF-873D-3D78EE036C13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14294550-27D5-4A20-91F9-CEDF3F2BA0C0}"/>
              </a:ext>
            </a:extLst>
          </p:cNvPr>
          <p:cNvGrpSpPr/>
          <p:nvPr/>
        </p:nvGrpSpPr>
        <p:grpSpPr>
          <a:xfrm rot="20336863">
            <a:off x="3728689" y="5272490"/>
            <a:ext cx="429836" cy="48189"/>
            <a:chOff x="4123139" y="985812"/>
            <a:chExt cx="418867" cy="36000"/>
          </a:xfrm>
        </p:grpSpPr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E7518CF4-9197-48C6-AC75-11E3A8F82DA1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4CC688DD-2754-4C0E-8B62-9804C575A151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3F36F51F-1025-4DFD-8202-A99C6A76A91F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5B5F1DE0-092D-4EB5-8209-74EE13625B26}"/>
              </a:ext>
            </a:extLst>
          </p:cNvPr>
          <p:cNvGrpSpPr/>
          <p:nvPr/>
        </p:nvGrpSpPr>
        <p:grpSpPr>
          <a:xfrm rot="444143">
            <a:off x="3809277" y="6250828"/>
            <a:ext cx="429836" cy="48189"/>
            <a:chOff x="4123139" y="985812"/>
            <a:chExt cx="418867" cy="36000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879371E7-AC22-4ADB-997A-CD53E54808DB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67A95089-AF13-4A2C-9640-91CB0D86EAB9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5C038BCE-4BA6-4045-A060-DEEC9D81F649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225" name="타원 224">
            <a:extLst>
              <a:ext uri="{FF2B5EF4-FFF2-40B4-BE49-F238E27FC236}">
                <a16:creationId xmlns:a16="http://schemas.microsoft.com/office/drawing/2014/main" id="{EA9FFD04-359D-42D8-96E1-E69E225EF92C}"/>
              </a:ext>
            </a:extLst>
          </p:cNvPr>
          <p:cNvSpPr/>
          <p:nvPr/>
        </p:nvSpPr>
        <p:spPr>
          <a:xfrm>
            <a:off x="5227917" y="4663459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AE4309F0-CDAA-4E9D-885E-7A0AB5D741AA}"/>
              </a:ext>
            </a:extLst>
          </p:cNvPr>
          <p:cNvCxnSpPr>
            <a:cxnSpLocks/>
          </p:cNvCxnSpPr>
          <p:nvPr/>
        </p:nvCxnSpPr>
        <p:spPr>
          <a:xfrm>
            <a:off x="8872980" y="2461399"/>
            <a:ext cx="838547" cy="31745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5" name="직선 연결선 244">
            <a:extLst>
              <a:ext uri="{FF2B5EF4-FFF2-40B4-BE49-F238E27FC236}">
                <a16:creationId xmlns:a16="http://schemas.microsoft.com/office/drawing/2014/main" id="{E43D64ED-8AA2-440F-B53E-CE43F7B85BFF}"/>
              </a:ext>
            </a:extLst>
          </p:cNvPr>
          <p:cNvCxnSpPr>
            <a:cxnSpLocks/>
          </p:cNvCxnSpPr>
          <p:nvPr/>
        </p:nvCxnSpPr>
        <p:spPr>
          <a:xfrm>
            <a:off x="8872980" y="2461399"/>
            <a:ext cx="796494" cy="60241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6" name="직선 연결선 245">
            <a:extLst>
              <a:ext uri="{FF2B5EF4-FFF2-40B4-BE49-F238E27FC236}">
                <a16:creationId xmlns:a16="http://schemas.microsoft.com/office/drawing/2014/main" id="{BB902651-B18E-4E0F-BC2E-B793E6BDA584}"/>
              </a:ext>
            </a:extLst>
          </p:cNvPr>
          <p:cNvCxnSpPr>
            <a:cxnSpLocks/>
          </p:cNvCxnSpPr>
          <p:nvPr/>
        </p:nvCxnSpPr>
        <p:spPr>
          <a:xfrm>
            <a:off x="8872980" y="2461399"/>
            <a:ext cx="728287" cy="83572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C2F54D4A-A927-4A55-9595-F4E3DABD9CDA}"/>
              </a:ext>
            </a:extLst>
          </p:cNvPr>
          <p:cNvCxnSpPr>
            <a:cxnSpLocks/>
          </p:cNvCxnSpPr>
          <p:nvPr/>
        </p:nvCxnSpPr>
        <p:spPr>
          <a:xfrm>
            <a:off x="8878975" y="2950060"/>
            <a:ext cx="771597" cy="26406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30EC0B67-D2A4-48D5-9EDB-461B0822E504}"/>
              </a:ext>
            </a:extLst>
          </p:cNvPr>
          <p:cNvCxnSpPr>
            <a:cxnSpLocks/>
          </p:cNvCxnSpPr>
          <p:nvPr/>
        </p:nvCxnSpPr>
        <p:spPr>
          <a:xfrm>
            <a:off x="8878613" y="2930069"/>
            <a:ext cx="771959" cy="61083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56ED18C7-9F0B-4045-BA14-212E0ABC8C55}"/>
              </a:ext>
            </a:extLst>
          </p:cNvPr>
          <p:cNvCxnSpPr>
            <a:cxnSpLocks/>
          </p:cNvCxnSpPr>
          <p:nvPr/>
        </p:nvCxnSpPr>
        <p:spPr>
          <a:xfrm>
            <a:off x="8907859" y="2960235"/>
            <a:ext cx="659934" cy="85765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3" name="직선 연결선 252">
            <a:extLst>
              <a:ext uri="{FF2B5EF4-FFF2-40B4-BE49-F238E27FC236}">
                <a16:creationId xmlns:a16="http://schemas.microsoft.com/office/drawing/2014/main" id="{A392C48C-5DEC-4D47-9A27-436E4E0BDFC6}"/>
              </a:ext>
            </a:extLst>
          </p:cNvPr>
          <p:cNvCxnSpPr>
            <a:cxnSpLocks/>
          </p:cNvCxnSpPr>
          <p:nvPr/>
        </p:nvCxnSpPr>
        <p:spPr>
          <a:xfrm>
            <a:off x="8872980" y="4195218"/>
            <a:ext cx="694813" cy="2312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5A66F36A-B468-458C-9FEE-588BD1BAA713}"/>
              </a:ext>
            </a:extLst>
          </p:cNvPr>
          <p:cNvCxnSpPr>
            <a:cxnSpLocks/>
          </p:cNvCxnSpPr>
          <p:nvPr/>
        </p:nvCxnSpPr>
        <p:spPr>
          <a:xfrm>
            <a:off x="8841462" y="4212147"/>
            <a:ext cx="668883" cy="43619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6B842C0D-4C27-49A5-8593-5245F2169BAD}"/>
              </a:ext>
            </a:extLst>
          </p:cNvPr>
          <p:cNvCxnSpPr>
            <a:cxnSpLocks/>
          </p:cNvCxnSpPr>
          <p:nvPr/>
        </p:nvCxnSpPr>
        <p:spPr>
          <a:xfrm flipV="1">
            <a:off x="8836099" y="4529776"/>
            <a:ext cx="731694" cy="14059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8" name="직선 연결선 267">
            <a:extLst>
              <a:ext uri="{FF2B5EF4-FFF2-40B4-BE49-F238E27FC236}">
                <a16:creationId xmlns:a16="http://schemas.microsoft.com/office/drawing/2014/main" id="{7364E117-4762-43C6-8443-D25D3045A131}"/>
              </a:ext>
            </a:extLst>
          </p:cNvPr>
          <p:cNvCxnSpPr>
            <a:cxnSpLocks/>
          </p:cNvCxnSpPr>
          <p:nvPr/>
        </p:nvCxnSpPr>
        <p:spPr>
          <a:xfrm>
            <a:off x="8836816" y="4687297"/>
            <a:ext cx="813756" cy="14271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5" name="타원 274">
            <a:extLst>
              <a:ext uri="{FF2B5EF4-FFF2-40B4-BE49-F238E27FC236}">
                <a16:creationId xmlns:a16="http://schemas.microsoft.com/office/drawing/2014/main" id="{21A32270-C26D-4FCA-A962-DB2F4D5D24E3}"/>
              </a:ext>
            </a:extLst>
          </p:cNvPr>
          <p:cNvSpPr/>
          <p:nvPr/>
        </p:nvSpPr>
        <p:spPr>
          <a:xfrm>
            <a:off x="11157016" y="3495519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276" name="직선 연결선 275">
            <a:extLst>
              <a:ext uri="{FF2B5EF4-FFF2-40B4-BE49-F238E27FC236}">
                <a16:creationId xmlns:a16="http://schemas.microsoft.com/office/drawing/2014/main" id="{29F9CADA-0794-482E-96D2-4B13977B51E5}"/>
              </a:ext>
            </a:extLst>
          </p:cNvPr>
          <p:cNvCxnSpPr>
            <a:cxnSpLocks/>
          </p:cNvCxnSpPr>
          <p:nvPr/>
        </p:nvCxnSpPr>
        <p:spPr>
          <a:xfrm flipV="1">
            <a:off x="10575271" y="3594585"/>
            <a:ext cx="549398" cy="23767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7" name="직선 연결선 276">
            <a:extLst>
              <a:ext uri="{FF2B5EF4-FFF2-40B4-BE49-F238E27FC236}">
                <a16:creationId xmlns:a16="http://schemas.microsoft.com/office/drawing/2014/main" id="{1F76B3A6-7DCC-4DFD-868E-DBE204533DF9}"/>
              </a:ext>
            </a:extLst>
          </p:cNvPr>
          <p:cNvCxnSpPr>
            <a:cxnSpLocks/>
          </p:cNvCxnSpPr>
          <p:nvPr/>
        </p:nvCxnSpPr>
        <p:spPr>
          <a:xfrm flipV="1">
            <a:off x="10650206" y="3594585"/>
            <a:ext cx="474463" cy="61112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ACB56AFB-0A0A-4A96-BE17-B34A20E2676A}"/>
              </a:ext>
            </a:extLst>
          </p:cNvPr>
          <p:cNvCxnSpPr>
            <a:cxnSpLocks/>
            <a:endCxn id="275" idx="2"/>
          </p:cNvCxnSpPr>
          <p:nvPr/>
        </p:nvCxnSpPr>
        <p:spPr>
          <a:xfrm>
            <a:off x="10679262" y="3323708"/>
            <a:ext cx="477754" cy="297811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2D9238F2-6BE3-4AFB-903C-428037CD37E9}"/>
              </a:ext>
            </a:extLst>
          </p:cNvPr>
          <p:cNvSpPr txBox="1"/>
          <p:nvPr/>
        </p:nvSpPr>
        <p:spPr>
          <a:xfrm>
            <a:off x="10644032" y="4730793"/>
            <a:ext cx="132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예측 값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입장객수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84228697-7835-4363-BE3D-ED3DE0AF37A8}"/>
              </a:ext>
            </a:extLst>
          </p:cNvPr>
          <p:cNvGrpSpPr/>
          <p:nvPr/>
        </p:nvGrpSpPr>
        <p:grpSpPr>
          <a:xfrm rot="20663756">
            <a:off x="9853920" y="4593478"/>
            <a:ext cx="429836" cy="36685"/>
            <a:chOff x="4123139" y="985812"/>
            <a:chExt cx="418867" cy="36000"/>
          </a:xfrm>
        </p:grpSpPr>
        <p:sp>
          <p:nvSpPr>
            <p:cNvPr id="284" name="타원 283">
              <a:extLst>
                <a:ext uri="{FF2B5EF4-FFF2-40B4-BE49-F238E27FC236}">
                  <a16:creationId xmlns:a16="http://schemas.microsoft.com/office/drawing/2014/main" id="{36431C19-D610-486F-89D4-E90EB1D5E732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85" name="타원 284">
              <a:extLst>
                <a:ext uri="{FF2B5EF4-FFF2-40B4-BE49-F238E27FC236}">
                  <a16:creationId xmlns:a16="http://schemas.microsoft.com/office/drawing/2014/main" id="{60F627FD-353C-4664-8094-83F8F29F39AF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F5E94FB3-ECA6-4F88-9D00-F88C5C30E6D3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cxnSp>
        <p:nvCxnSpPr>
          <p:cNvPr id="287" name="직선 연결선 286">
            <a:extLst>
              <a:ext uri="{FF2B5EF4-FFF2-40B4-BE49-F238E27FC236}">
                <a16:creationId xmlns:a16="http://schemas.microsoft.com/office/drawing/2014/main" id="{7CBB6296-CC93-45A1-997C-CC0876113438}"/>
              </a:ext>
            </a:extLst>
          </p:cNvPr>
          <p:cNvCxnSpPr>
            <a:cxnSpLocks/>
          </p:cNvCxnSpPr>
          <p:nvPr/>
        </p:nvCxnSpPr>
        <p:spPr>
          <a:xfrm flipV="1">
            <a:off x="1826123" y="898535"/>
            <a:ext cx="1438443" cy="256539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EB457E25-96F7-4C2C-9102-EA68A83E7EDA}"/>
              </a:ext>
            </a:extLst>
          </p:cNvPr>
          <p:cNvGrpSpPr/>
          <p:nvPr/>
        </p:nvGrpSpPr>
        <p:grpSpPr>
          <a:xfrm rot="1013017">
            <a:off x="9974354" y="3228973"/>
            <a:ext cx="429836" cy="45522"/>
            <a:chOff x="4123139" y="985812"/>
            <a:chExt cx="418867" cy="36000"/>
          </a:xfrm>
        </p:grpSpPr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8DDEC6CF-F938-48CF-A73A-E7F61F7E1687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76E72C8D-65BD-46D8-A813-56C10A33CD98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92" name="타원 291">
              <a:extLst>
                <a:ext uri="{FF2B5EF4-FFF2-40B4-BE49-F238E27FC236}">
                  <a16:creationId xmlns:a16="http://schemas.microsoft.com/office/drawing/2014/main" id="{1E57D41F-E5A6-4C31-BA35-3218E2F7DACE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293" name="TextBox 292">
            <a:extLst>
              <a:ext uri="{FF2B5EF4-FFF2-40B4-BE49-F238E27FC236}">
                <a16:creationId xmlns:a16="http://schemas.microsoft.com/office/drawing/2014/main" id="{54C526B2-9030-4932-939D-FCD7D7926523}"/>
              </a:ext>
            </a:extLst>
          </p:cNvPr>
          <p:cNvSpPr txBox="1"/>
          <p:nvPr/>
        </p:nvSpPr>
        <p:spPr>
          <a:xfrm>
            <a:off x="9697904" y="3679242"/>
            <a:ext cx="1026309" cy="29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DNN 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F08E6BBE-F81B-4825-AE4D-CD3E1FC1E9AA}"/>
              </a:ext>
            </a:extLst>
          </p:cNvPr>
          <p:cNvSpPr txBox="1"/>
          <p:nvPr/>
        </p:nvSpPr>
        <p:spPr>
          <a:xfrm>
            <a:off x="8232490" y="5115839"/>
            <a:ext cx="1026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Outputs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→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New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Inputs </a:t>
            </a:r>
          </a:p>
        </p:txBody>
      </p:sp>
    </p:spTree>
    <p:extLst>
      <p:ext uri="{BB962C8B-B14F-4D97-AF65-F5344CB8AC3E}">
        <p14:creationId xmlns:p14="http://schemas.microsoft.com/office/powerpoint/2010/main" val="2806643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일간 시계열 데이터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820D15E-3539-4F8C-8591-CFF72DDEBA1A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ko-KR" dirty="0"/>
              <a:t>예를 들어</a:t>
            </a:r>
            <a:r>
              <a:rPr lang="en-US" altLang="ko-KR" dirty="0"/>
              <a:t>, 2019</a:t>
            </a:r>
            <a:r>
              <a:rPr lang="ko-KR" altLang="ko-KR" dirty="0"/>
              <a:t>년 </a:t>
            </a:r>
            <a:r>
              <a:rPr lang="en-US" altLang="ko-KR" dirty="0"/>
              <a:t>10</a:t>
            </a:r>
            <a:r>
              <a:rPr lang="ko-KR" altLang="ko-KR" dirty="0"/>
              <a:t>월 </a:t>
            </a:r>
            <a:r>
              <a:rPr lang="en-US" altLang="ko-KR" dirty="0"/>
              <a:t>31</a:t>
            </a:r>
            <a:r>
              <a:rPr lang="ko-KR" altLang="ko-KR" dirty="0"/>
              <a:t>일의 입장객 수를 예측하고 싶다면</a:t>
            </a:r>
            <a:r>
              <a:rPr lang="en-US" altLang="ko-KR" dirty="0"/>
              <a:t>, 14</a:t>
            </a:r>
            <a:r>
              <a:rPr lang="ko-KR" altLang="ko-KR" dirty="0"/>
              <a:t>일전인 </a:t>
            </a:r>
            <a:r>
              <a:rPr lang="en-US" altLang="ko-KR" dirty="0"/>
              <a:t>2019.10.18</a:t>
            </a:r>
            <a:r>
              <a:rPr lang="ko-KR" altLang="ko-KR" dirty="0"/>
              <a:t>일 </a:t>
            </a:r>
            <a:r>
              <a:rPr lang="en-US" altLang="ko-KR" dirty="0"/>
              <a:t>~ 42</a:t>
            </a:r>
            <a:r>
              <a:rPr lang="ko-KR" altLang="ko-KR" dirty="0"/>
              <a:t>일 전인 </a:t>
            </a:r>
            <a:r>
              <a:rPr lang="en-US" altLang="ko-KR" dirty="0"/>
              <a:t>2019.9.17</a:t>
            </a:r>
            <a:r>
              <a:rPr lang="ko-KR" altLang="ko-KR" dirty="0"/>
              <a:t>의 일간 시계열 데이터를 기반으로 예측하도록 한다</a:t>
            </a:r>
            <a:r>
              <a:rPr lang="en-US" altLang="ko-KR" dirty="0"/>
              <a:t>.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6E39B3-6319-40AC-B420-8BB6E584E1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78895" y="3315743"/>
            <a:ext cx="9922505" cy="147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12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일간 시계열 데이터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820D15E-3539-4F8C-8591-CFF72DDEBA1A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스케일링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B5A16B-653D-4249-9EEA-FFBEF75764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74334" y="3602073"/>
            <a:ext cx="8608209" cy="98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93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일간 시계열 데이터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820D15E-3539-4F8C-8591-CFF72DDEBA1A}"/>
              </a:ext>
            </a:extLst>
          </p:cNvPr>
          <p:cNvSpPr txBox="1">
            <a:spLocks/>
          </p:cNvSpPr>
          <p:nvPr/>
        </p:nvSpPr>
        <p:spPr>
          <a:xfrm>
            <a:off x="990600" y="200470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시계열 데이터화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2AC9B3-B565-4359-808D-70E8BFE77D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0600" y="3429000"/>
            <a:ext cx="9916886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49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일간 시계열 데이터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820D15E-3539-4F8C-8591-CFF72DDEBA1A}"/>
              </a:ext>
            </a:extLst>
          </p:cNvPr>
          <p:cNvSpPr txBox="1">
            <a:spLocks/>
          </p:cNvSpPr>
          <p:nvPr/>
        </p:nvSpPr>
        <p:spPr>
          <a:xfrm>
            <a:off x="990600" y="200470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DA5383F-0544-4834-BFAB-96E3A45CD0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2140795"/>
            <a:ext cx="2672443" cy="40749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7982D4-7040-4C1A-98A0-5C52A00457C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73707" y="2584759"/>
            <a:ext cx="2672443" cy="36167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879459C-304E-4F8B-AD71-6FC788C120D5}"/>
              </a:ext>
            </a:extLst>
          </p:cNvPr>
          <p:cNvSpPr/>
          <p:nvPr/>
        </p:nvSpPr>
        <p:spPr>
          <a:xfrm>
            <a:off x="838200" y="1405639"/>
            <a:ext cx="3511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/>
              <a:t>시계열 데이터화</a:t>
            </a:r>
            <a:endParaRPr lang="ko-KR" altLang="en-US" sz="2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753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일간 시계열 데이터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820D15E-3539-4F8C-8591-CFF72DDEBA1A}"/>
              </a:ext>
            </a:extLst>
          </p:cNvPr>
          <p:cNvSpPr txBox="1">
            <a:spLocks/>
          </p:cNvSpPr>
          <p:nvPr/>
        </p:nvSpPr>
        <p:spPr>
          <a:xfrm>
            <a:off x="990600" y="200470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E6744C-0D42-4161-A1E6-ED333A1928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2990" y="1389379"/>
            <a:ext cx="5384667" cy="46521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511B57-F410-4969-9548-B804FCC39E4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900057" y="1772412"/>
            <a:ext cx="5606143" cy="16565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BFE-5A2B-4793-8F2B-23B79EA82DDB}"/>
              </a:ext>
            </a:extLst>
          </p:cNvPr>
          <p:cNvSpPr/>
          <p:nvPr/>
        </p:nvSpPr>
        <p:spPr>
          <a:xfrm>
            <a:off x="6222867" y="4284938"/>
            <a:ext cx="3511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/>
              <a:t>시계열 데이터화</a:t>
            </a:r>
            <a:endParaRPr lang="ko-KR" altLang="en-US" sz="2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823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일간 시계열 데이터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820D15E-3539-4F8C-8591-CFF72DDEBA1A}"/>
              </a:ext>
            </a:extLst>
          </p:cNvPr>
          <p:cNvSpPr txBox="1">
            <a:spLocks/>
          </p:cNvSpPr>
          <p:nvPr/>
        </p:nvSpPr>
        <p:spPr>
          <a:xfrm>
            <a:off x="990600" y="200470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8ECD7CE-4B4A-4982-B47F-0C1301B011F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0599" y="1603682"/>
            <a:ext cx="3842657" cy="43513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12E7EF-7CF1-49C7-B192-958BEF66A0F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22765" y="2173323"/>
            <a:ext cx="3725291" cy="226804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998DF44-D29D-4091-92CC-589C088C512B}"/>
              </a:ext>
            </a:extLst>
          </p:cNvPr>
          <p:cNvSpPr/>
          <p:nvPr/>
        </p:nvSpPr>
        <p:spPr>
          <a:xfrm>
            <a:off x="5436334" y="4997695"/>
            <a:ext cx="3511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/>
              <a:t>시계열 데이터화</a:t>
            </a:r>
            <a:endParaRPr lang="ko-KR" altLang="en-US" sz="2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361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FD834DC-6ACF-4D76-B5AC-1F7AB3B9B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7706" y="2870360"/>
            <a:ext cx="5675008" cy="34175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59EA11-0E87-4109-BF6B-6727FF73C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589" y="1943671"/>
            <a:ext cx="6240354" cy="3741481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문제점</a:t>
            </a:r>
          </a:p>
        </p:txBody>
      </p:sp>
    </p:spTree>
    <p:extLst>
      <p:ext uri="{BB962C8B-B14F-4D97-AF65-F5344CB8AC3E}">
        <p14:creationId xmlns:p14="http://schemas.microsoft.com/office/powerpoint/2010/main" val="1614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주간 평균 시계열 데이터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9BB8B0-9D62-4789-9B28-83187288C2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44717" y="3743115"/>
            <a:ext cx="3978049" cy="1028019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ko-KR" dirty="0"/>
              <a:t>예를 들어</a:t>
            </a:r>
            <a:r>
              <a:rPr lang="en-US" altLang="ko-KR" dirty="0"/>
              <a:t>, 2019</a:t>
            </a:r>
            <a:r>
              <a:rPr lang="ko-KR" altLang="ko-KR" dirty="0"/>
              <a:t>년 </a:t>
            </a:r>
            <a:r>
              <a:rPr lang="en-US" altLang="ko-KR" dirty="0"/>
              <a:t>10</a:t>
            </a:r>
            <a:r>
              <a:rPr lang="ko-KR" altLang="ko-KR" dirty="0"/>
              <a:t>월 </a:t>
            </a:r>
            <a:r>
              <a:rPr lang="en-US" altLang="ko-KR" dirty="0"/>
              <a:t>31</a:t>
            </a:r>
            <a:r>
              <a:rPr lang="ko-KR" altLang="ko-KR" dirty="0"/>
              <a:t>일의 입장객 수를 예측하고 싶다면</a:t>
            </a:r>
            <a:r>
              <a:rPr lang="en-US" altLang="ko-KR" dirty="0"/>
              <a:t>, 2</a:t>
            </a:r>
            <a:r>
              <a:rPr lang="ko-KR" altLang="ko-KR" dirty="0"/>
              <a:t>주 전인 </a:t>
            </a:r>
            <a:r>
              <a:rPr lang="en-US" altLang="ko-KR" dirty="0"/>
              <a:t>2019.10.18</a:t>
            </a:r>
            <a:r>
              <a:rPr lang="ko-KR" altLang="ko-KR" dirty="0"/>
              <a:t>일 </a:t>
            </a:r>
            <a:r>
              <a:rPr lang="en-US" altLang="ko-KR" dirty="0"/>
              <a:t>~ 33</a:t>
            </a:r>
            <a:r>
              <a:rPr lang="ko-KR" altLang="ko-KR" dirty="0"/>
              <a:t>주 전인 </a:t>
            </a:r>
            <a:r>
              <a:rPr lang="en-US" altLang="ko-KR" dirty="0"/>
              <a:t>2019.3.13</a:t>
            </a:r>
            <a:r>
              <a:rPr lang="ko-KR" altLang="ko-KR" dirty="0"/>
              <a:t>의 주간 평균 시계열 데이터를 기반으로 예측하도록 한다</a:t>
            </a:r>
            <a:r>
              <a:rPr lang="en-US" altLang="ko-KR" dirty="0"/>
              <a:t>. 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253601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주간 평균 시계열 데이터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아래</a:t>
            </a:r>
            <a:r>
              <a:rPr lang="ko-KR" altLang="ko-KR" dirty="0"/>
              <a:t> 코드로 평균을 내도록 한다</a:t>
            </a:r>
            <a:r>
              <a:rPr lang="en-US" altLang="ko-KR" dirty="0"/>
              <a:t>.</a:t>
            </a:r>
            <a:endParaRPr lang="ko-KR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E355C9-422B-40D8-83DA-922C428E00A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0600" y="3131962"/>
            <a:ext cx="9476014" cy="175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94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주간 평균 시계열 데이터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시계열 데이터화</a:t>
            </a:r>
            <a:endParaRPr lang="ko-KR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2891EA-81A1-4B46-846E-7091838721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2472567"/>
            <a:ext cx="3227614" cy="37147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300623-B05B-4FD9-9D86-9097554710B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51025" y="3092485"/>
            <a:ext cx="2982532" cy="309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8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주간 평균 시계열 데이터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시계열 데이터화</a:t>
            </a:r>
            <a:endParaRPr lang="ko-KR" altLang="ko-KR" dirty="0"/>
          </a:p>
          <a:p>
            <a:endParaRPr lang="ko-KR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DD7DB7-7725-4DFD-9B09-62EF9B6DA37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2833551"/>
            <a:ext cx="8714014" cy="335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11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주간 평균 시계열 데이터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NaN</a:t>
            </a:r>
            <a:r>
              <a:rPr lang="ko-KR" altLang="ko-KR" dirty="0"/>
              <a:t>값이 나오는 날을 드롭</a:t>
            </a:r>
            <a:endParaRPr lang="en-US" altLang="ko-KR" dirty="0"/>
          </a:p>
          <a:p>
            <a:r>
              <a:rPr lang="ko-KR" altLang="ko-KR" dirty="0" err="1"/>
              <a:t>일단위</a:t>
            </a:r>
            <a:r>
              <a:rPr lang="ko-KR" altLang="ko-KR" dirty="0"/>
              <a:t> 시계열과 동일하게 </a:t>
            </a:r>
            <a:r>
              <a:rPr lang="ko-KR" altLang="ko-KR" dirty="0" err="1"/>
              <a:t>포멧을</a:t>
            </a:r>
            <a:r>
              <a:rPr lang="ko-KR" altLang="ko-KR" dirty="0"/>
              <a:t> 작성하기 위해 각 행을 </a:t>
            </a:r>
            <a:r>
              <a:rPr lang="en-US" altLang="ko-KR" dirty="0"/>
              <a:t>7</a:t>
            </a:r>
            <a:r>
              <a:rPr lang="ko-KR" altLang="ko-KR" dirty="0"/>
              <a:t>배로 </a:t>
            </a:r>
            <a:r>
              <a:rPr lang="ko-KR" altLang="ko-KR" dirty="0" err="1"/>
              <a:t>늘려</a:t>
            </a:r>
            <a:r>
              <a:rPr lang="ko-KR" altLang="en-US" dirty="0" err="1"/>
              <a:t>줌</a:t>
            </a:r>
            <a:endParaRPr lang="ko-KR" altLang="ko-KR" dirty="0"/>
          </a:p>
          <a:p>
            <a:endParaRPr lang="ko-KR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52955C-8049-4D4B-8EDC-04BFABDE3A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83826" y="3581662"/>
            <a:ext cx="6869566" cy="4299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FDC405-4297-4EE9-A01F-D57ADB4CD8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83826" y="4490867"/>
            <a:ext cx="8077880" cy="81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98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주간 평균 시계열 데이터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99E8F5E-D84B-4F5E-A246-7F4BF695897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9198" y="1744222"/>
            <a:ext cx="6343487" cy="45954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4BCF87-C175-4732-AADE-6483BCC28C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45085" y="2211423"/>
            <a:ext cx="3137458" cy="190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31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주간 평균 시계열 데이터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ko-KR" dirty="0"/>
              <a:t>다시 </a:t>
            </a:r>
            <a:r>
              <a:rPr lang="ko-KR" altLang="en-US" dirty="0"/>
              <a:t>가장 과거의 데이터를 많이 필요하는 </a:t>
            </a:r>
            <a:r>
              <a:rPr lang="ko-KR" altLang="ko-KR" dirty="0"/>
              <a:t>주간 데이터의 날들에 일간 데이터</a:t>
            </a:r>
            <a:r>
              <a:rPr lang="ko-KR" altLang="en-US" dirty="0"/>
              <a:t>의 날들을</a:t>
            </a:r>
            <a:r>
              <a:rPr lang="ko-KR" altLang="ko-KR" dirty="0"/>
              <a:t> </a:t>
            </a:r>
            <a:r>
              <a:rPr lang="ko-KR" altLang="ko-KR" dirty="0" err="1"/>
              <a:t>맞춰</a:t>
            </a:r>
            <a:r>
              <a:rPr lang="ko-KR" altLang="en-US" dirty="0" err="1"/>
              <a:t>줌</a:t>
            </a:r>
            <a:r>
              <a:rPr lang="en-US" altLang="ko-KR" dirty="0"/>
              <a:t>.(</a:t>
            </a:r>
            <a:r>
              <a:rPr lang="en-US" altLang="ko-KR" dirty="0" err="1"/>
              <a:t>weekto</a:t>
            </a:r>
            <a:r>
              <a:rPr lang="ko-KR" altLang="ko-KR" dirty="0"/>
              <a:t>와 </a:t>
            </a:r>
            <a:r>
              <a:rPr lang="en-US" altLang="ko-KR" dirty="0" err="1"/>
              <a:t>dayto</a:t>
            </a:r>
            <a:r>
              <a:rPr lang="ko-KR" altLang="ko-KR" dirty="0"/>
              <a:t>변수를 이용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NaN</a:t>
            </a:r>
            <a:r>
              <a:rPr lang="ko-KR" altLang="ko-KR" dirty="0"/>
              <a:t>값이 나오는 날을 드롭</a:t>
            </a:r>
            <a:endParaRPr lang="en-US" altLang="ko-KR" dirty="0"/>
          </a:p>
          <a:p>
            <a:pPr marL="0" indent="0">
              <a:buNone/>
            </a:pPr>
            <a:endParaRPr lang="ko-KR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CB8C7E-9183-4F58-A082-F8D80D1CAC7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32114" y="3627173"/>
            <a:ext cx="8305800" cy="6655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3BCFD8-AE7B-4FF6-BA62-FAE13FD9BB8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32114" y="4617309"/>
            <a:ext cx="8305800" cy="66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31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주간 평균 시계열 데이터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850600" y="169614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2005.02.10 ~ 2018.4.11</a:t>
            </a:r>
            <a:r>
              <a:rPr lang="ko-KR" altLang="ko-KR" dirty="0"/>
              <a:t>까지 주간 시계열 데이터와 일간 시계열 데이터를 </a:t>
            </a:r>
            <a:r>
              <a:rPr lang="ko-KR" altLang="ko-KR" dirty="0" err="1"/>
              <a:t>맞춰</a:t>
            </a:r>
            <a:r>
              <a:rPr lang="ko-KR" altLang="en-US" dirty="0" err="1"/>
              <a:t>줬음</a:t>
            </a:r>
            <a:endParaRPr lang="ko-KR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5F1E71-F532-4720-9AEA-8F375F1D43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2400" y="2795342"/>
            <a:ext cx="6319157" cy="37644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E6DEFAD-5329-4158-8582-ECB05C68A9A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60490" y="3223734"/>
            <a:ext cx="573151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59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–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특징 데이터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ko-KR" dirty="0" err="1"/>
              <a:t>필요없는</a:t>
            </a:r>
            <a:r>
              <a:rPr lang="ko-KR" altLang="ko-KR" dirty="0"/>
              <a:t> 데이터인 년도</a:t>
            </a:r>
            <a:r>
              <a:rPr lang="en-US" altLang="ko-KR" dirty="0"/>
              <a:t>, </a:t>
            </a:r>
            <a:r>
              <a:rPr lang="ko-KR" altLang="ko-KR" dirty="0"/>
              <a:t>일을 제거 </a:t>
            </a:r>
            <a:endParaRPr lang="en-US" altLang="ko-KR" dirty="0"/>
          </a:p>
          <a:p>
            <a:r>
              <a:rPr lang="ko-KR" altLang="ko-KR" dirty="0"/>
              <a:t>입장객수</a:t>
            </a:r>
            <a:r>
              <a:rPr lang="ko-KR" altLang="en-US" dirty="0"/>
              <a:t>를 </a:t>
            </a:r>
            <a:r>
              <a:rPr lang="en-US" altLang="ko-KR" dirty="0"/>
              <a:t>label</a:t>
            </a:r>
            <a:r>
              <a:rPr lang="ko-KR" altLang="en-US" dirty="0"/>
              <a:t>로 설정</a:t>
            </a:r>
            <a:endParaRPr lang="ko-KR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B85F8A-91F0-44CD-BBFA-17342ED8F0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0600" y="3540160"/>
            <a:ext cx="8186057" cy="16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65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–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특징 데이터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ko-KR" dirty="0"/>
              <a:t>주간 시계열 데이터와 개수를</a:t>
            </a:r>
            <a:r>
              <a:rPr lang="en-US" altLang="ko-KR" dirty="0"/>
              <a:t> </a:t>
            </a:r>
            <a:r>
              <a:rPr lang="ko-KR" altLang="en-US" dirty="0" err="1"/>
              <a:t>맞춰줌</a:t>
            </a:r>
            <a:r>
              <a:rPr lang="en-US" altLang="ko-KR" dirty="0"/>
              <a:t>. (</a:t>
            </a:r>
            <a:r>
              <a:rPr lang="en-US" altLang="ko-KR" dirty="0" err="1"/>
              <a:t>weekto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ko-KR" dirty="0"/>
              <a:t>요일</a:t>
            </a:r>
            <a:r>
              <a:rPr lang="en-US" altLang="ko-KR" dirty="0"/>
              <a:t>, </a:t>
            </a:r>
            <a:r>
              <a:rPr lang="ko-KR" altLang="ko-KR" dirty="0"/>
              <a:t>월</a:t>
            </a:r>
            <a:r>
              <a:rPr lang="en-US" altLang="ko-KR" dirty="0"/>
              <a:t> one-hot-encoding</a:t>
            </a:r>
            <a:endParaRPr lang="ko-KR" altLang="ko-KR" dirty="0"/>
          </a:p>
          <a:p>
            <a:pPr marL="0" indent="0">
              <a:buNone/>
            </a:pPr>
            <a:endParaRPr lang="ko-KR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875271-D5B3-414B-A4F8-BFA97BDFAE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0599" y="2930638"/>
            <a:ext cx="9247414" cy="9967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B5314E-5A33-411E-A5CB-C5FB4A7E44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90599" y="4656325"/>
            <a:ext cx="8757557" cy="99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40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문제점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51D492-1CEB-4C53-B40A-272DEB0DB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665" y="2592855"/>
            <a:ext cx="5829805" cy="34902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54898A-61E5-4DFB-B2E2-2C5440FB2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21" y="1793214"/>
            <a:ext cx="6797629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–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특징 데이터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43FF7C-5D52-48EA-B222-3F291183EBA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83088" y="2209699"/>
            <a:ext cx="8836569" cy="20520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77112C-01A6-4927-A6BE-9FBE743BC12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83088" y="4342001"/>
            <a:ext cx="7171055" cy="168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33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–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모델에 최적화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전처리한</a:t>
            </a:r>
            <a:r>
              <a:rPr lang="ko-KR" altLang="ko-KR" dirty="0"/>
              <a:t> 일간 시계열 데이터</a:t>
            </a:r>
            <a:r>
              <a:rPr lang="en-US" altLang="ko-KR" dirty="0"/>
              <a:t>, </a:t>
            </a:r>
            <a:r>
              <a:rPr lang="ko-KR" altLang="ko-KR" dirty="0"/>
              <a:t>주간 시계열 데이터</a:t>
            </a:r>
            <a:r>
              <a:rPr lang="en-US" altLang="ko-KR" dirty="0"/>
              <a:t>, </a:t>
            </a:r>
            <a:r>
              <a:rPr lang="ko-KR" altLang="ko-KR" dirty="0"/>
              <a:t>특성 데이터</a:t>
            </a:r>
            <a:r>
              <a:rPr lang="ko-KR" altLang="en-US" dirty="0"/>
              <a:t>를 </a:t>
            </a:r>
            <a:r>
              <a:rPr lang="en-US" altLang="ko-KR" dirty="0"/>
              <a:t>neural network model</a:t>
            </a:r>
            <a:r>
              <a:rPr lang="ko-KR" altLang="ko-KR" dirty="0"/>
              <a:t>에 넣</a:t>
            </a:r>
            <a:r>
              <a:rPr lang="ko-KR" altLang="en-US" dirty="0"/>
              <a:t>을 수 있도</a:t>
            </a:r>
            <a:r>
              <a:rPr lang="ko-KR" altLang="ko-KR" dirty="0"/>
              <a:t>록 </a:t>
            </a:r>
            <a:r>
              <a:rPr lang="en-US" altLang="ko-KR" dirty="0" err="1"/>
              <a:t>numpy</a:t>
            </a:r>
            <a:r>
              <a:rPr lang="en-US" altLang="ko-KR" dirty="0"/>
              <a:t> array</a:t>
            </a:r>
            <a:r>
              <a:rPr lang="ko-KR" altLang="ko-KR" dirty="0"/>
              <a:t>로 모두 변형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1D8BE1-EFC6-404D-AFC6-E65414B92D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19643" y="3476539"/>
            <a:ext cx="7008029" cy="15796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232D0A-A8AA-45AC-88A4-98B4DB9F774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19643" y="5168366"/>
            <a:ext cx="7236628" cy="115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00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-24714"/>
            <a:ext cx="12216800" cy="863940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47" y="86064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모델링 구조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8243ECE-C429-4E0D-B2E9-0D344BD7825A}"/>
              </a:ext>
            </a:extLst>
          </p:cNvPr>
          <p:cNvSpPr/>
          <p:nvPr/>
        </p:nvSpPr>
        <p:spPr>
          <a:xfrm>
            <a:off x="966084" y="4289871"/>
            <a:ext cx="974017" cy="827456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일간</a:t>
            </a:r>
            <a:endParaRPr lang="en-US" altLang="ko-KR" sz="13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입장객수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0AC69A1-B025-4D16-9E11-5D61E0076B52}"/>
              </a:ext>
            </a:extLst>
          </p:cNvPr>
          <p:cNvCxnSpPr>
            <a:cxnSpLocks/>
          </p:cNvCxnSpPr>
          <p:nvPr/>
        </p:nvCxnSpPr>
        <p:spPr>
          <a:xfrm flipV="1">
            <a:off x="1911231" y="4229681"/>
            <a:ext cx="1354223" cy="47391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E13B03C-54CE-4256-9BC8-0B15F19003A7}"/>
              </a:ext>
            </a:extLst>
          </p:cNvPr>
          <p:cNvCxnSpPr>
            <a:cxnSpLocks/>
          </p:cNvCxnSpPr>
          <p:nvPr/>
        </p:nvCxnSpPr>
        <p:spPr>
          <a:xfrm flipV="1">
            <a:off x="1911231" y="4553526"/>
            <a:ext cx="1453480" cy="15007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6F7BD5-902A-4DF2-B4DA-FF1149B91E1A}"/>
              </a:ext>
            </a:extLst>
          </p:cNvPr>
          <p:cNvCxnSpPr>
            <a:cxnSpLocks/>
          </p:cNvCxnSpPr>
          <p:nvPr/>
        </p:nvCxnSpPr>
        <p:spPr>
          <a:xfrm>
            <a:off x="1911231" y="4703599"/>
            <a:ext cx="1500253" cy="26284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9382739-536F-47EB-8FC6-CA022A97EDAF}"/>
              </a:ext>
            </a:extLst>
          </p:cNvPr>
          <p:cNvSpPr txBox="1"/>
          <p:nvPr/>
        </p:nvSpPr>
        <p:spPr>
          <a:xfrm>
            <a:off x="3579806" y="4529776"/>
            <a:ext cx="86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LSTM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B9AA59B-7E59-4731-9979-385AA1370AC4}"/>
              </a:ext>
            </a:extLst>
          </p:cNvPr>
          <p:cNvSpPr/>
          <p:nvPr/>
        </p:nvSpPr>
        <p:spPr>
          <a:xfrm>
            <a:off x="5223229" y="4018866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F6C2C86-EC2D-4B15-A236-CB3EC36452D1}"/>
              </a:ext>
            </a:extLst>
          </p:cNvPr>
          <p:cNvSpPr/>
          <p:nvPr/>
        </p:nvSpPr>
        <p:spPr>
          <a:xfrm>
            <a:off x="5218957" y="5195076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8F2926-68D6-4E6A-AF87-4D218939CD31}"/>
              </a:ext>
            </a:extLst>
          </p:cNvPr>
          <p:cNvCxnSpPr>
            <a:cxnSpLocks/>
          </p:cNvCxnSpPr>
          <p:nvPr/>
        </p:nvCxnSpPr>
        <p:spPr>
          <a:xfrm flipV="1">
            <a:off x="4709120" y="3763448"/>
            <a:ext cx="495628" cy="41360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F6D9426-BE0B-4CFE-8468-F54D70793C63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4741435" y="4233961"/>
            <a:ext cx="518699" cy="44223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5035728-C03B-4AC8-9753-ACE5A4ABE61B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4748493" y="5053063"/>
            <a:ext cx="470464" cy="26801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B044B72-D487-4FC5-A3DE-2F3CB51561F0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4748492" y="4880988"/>
            <a:ext cx="470465" cy="44008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1F26C5B-5064-4214-B19A-5AB7C982678F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4785671" y="4233961"/>
            <a:ext cx="474463" cy="61112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026B42A-EA9B-407B-ACAF-1BE801C248D4}"/>
              </a:ext>
            </a:extLst>
          </p:cNvPr>
          <p:cNvCxnSpPr>
            <a:cxnSpLocks/>
            <a:endCxn id="139" idx="2"/>
          </p:cNvCxnSpPr>
          <p:nvPr/>
        </p:nvCxnSpPr>
        <p:spPr>
          <a:xfrm flipV="1">
            <a:off x="4721634" y="3739819"/>
            <a:ext cx="508226" cy="1561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69B7281-D6E9-4081-BF95-C1C0DBF7C79D}"/>
              </a:ext>
            </a:extLst>
          </p:cNvPr>
          <p:cNvSpPr txBox="1"/>
          <p:nvPr/>
        </p:nvSpPr>
        <p:spPr>
          <a:xfrm>
            <a:off x="551797" y="6434351"/>
            <a:ext cx="179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 데이터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0FA181B-ABE8-4B6A-A6F0-BA578514A758}"/>
              </a:ext>
            </a:extLst>
          </p:cNvPr>
          <p:cNvSpPr/>
          <p:nvPr/>
        </p:nvSpPr>
        <p:spPr>
          <a:xfrm>
            <a:off x="1095965" y="1420923"/>
            <a:ext cx="709954" cy="648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공휴일 </a:t>
            </a:r>
            <a:endParaRPr lang="en-US" altLang="ko-KR" sz="11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1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여부</a:t>
            </a:r>
            <a:endParaRPr lang="ko-KR" altLang="en-US" sz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09DE943-13F5-49A5-9B73-A3810EB48453}"/>
              </a:ext>
            </a:extLst>
          </p:cNvPr>
          <p:cNvCxnSpPr>
            <a:cxnSpLocks/>
            <a:stCxn id="27" idx="6"/>
          </p:cNvCxnSpPr>
          <p:nvPr/>
        </p:nvCxnSpPr>
        <p:spPr>
          <a:xfrm flipV="1">
            <a:off x="1805919" y="1545539"/>
            <a:ext cx="1506331" cy="19938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498264A-3549-4925-A83C-2E114EDB1285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1805919" y="1744923"/>
            <a:ext cx="1435855" cy="282191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282EE39-9D92-426B-99F3-BFB0D19A9446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1805919" y="1744923"/>
            <a:ext cx="1401087" cy="89948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FE8730-D822-4FCE-AF45-B79C6EDA1504}"/>
              </a:ext>
            </a:extLst>
          </p:cNvPr>
          <p:cNvSpPr txBox="1"/>
          <p:nvPr/>
        </p:nvSpPr>
        <p:spPr>
          <a:xfrm>
            <a:off x="3713725" y="2122650"/>
            <a:ext cx="1026309" cy="29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DNN 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DFCC961-620B-49D0-A253-8ACB26CAD1C1}"/>
              </a:ext>
            </a:extLst>
          </p:cNvPr>
          <p:cNvSpPr/>
          <p:nvPr/>
        </p:nvSpPr>
        <p:spPr>
          <a:xfrm>
            <a:off x="5210214" y="977118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7A4CF82-782D-4984-946A-081E8A57894A}"/>
              </a:ext>
            </a:extLst>
          </p:cNvPr>
          <p:cNvSpPr/>
          <p:nvPr/>
        </p:nvSpPr>
        <p:spPr>
          <a:xfrm>
            <a:off x="5192955" y="1370885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A5BC6DC-3AA7-4CA2-B3F6-CC371309BF02}"/>
              </a:ext>
            </a:extLst>
          </p:cNvPr>
          <p:cNvCxnSpPr>
            <a:cxnSpLocks/>
          </p:cNvCxnSpPr>
          <p:nvPr/>
        </p:nvCxnSpPr>
        <p:spPr>
          <a:xfrm flipV="1">
            <a:off x="4680933" y="1142976"/>
            <a:ext cx="495628" cy="41360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4FD7697-F0B2-41DE-9D93-A438E21947E0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4711161" y="1585980"/>
            <a:ext cx="518699" cy="44223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6B69E3D-A8CD-4E59-A2F2-6FACA03E35A5}"/>
              </a:ext>
            </a:extLst>
          </p:cNvPr>
          <p:cNvCxnSpPr>
            <a:cxnSpLocks/>
            <a:endCxn id="137" idx="2"/>
          </p:cNvCxnSpPr>
          <p:nvPr/>
        </p:nvCxnSpPr>
        <p:spPr>
          <a:xfrm>
            <a:off x="4692424" y="2420128"/>
            <a:ext cx="496571" cy="7538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9C5FFBA-4499-4734-8D25-D682A9CDD3CA}"/>
              </a:ext>
            </a:extLst>
          </p:cNvPr>
          <p:cNvCxnSpPr>
            <a:cxnSpLocks/>
            <a:endCxn id="138" idx="2"/>
          </p:cNvCxnSpPr>
          <p:nvPr/>
        </p:nvCxnSpPr>
        <p:spPr>
          <a:xfrm>
            <a:off x="4680933" y="2761893"/>
            <a:ext cx="493788" cy="16771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57DF3DB-C259-45D9-A950-3A8C79593AA7}"/>
              </a:ext>
            </a:extLst>
          </p:cNvPr>
          <p:cNvCxnSpPr>
            <a:cxnSpLocks/>
            <a:endCxn id="138" idx="2"/>
          </p:cNvCxnSpPr>
          <p:nvPr/>
        </p:nvCxnSpPr>
        <p:spPr>
          <a:xfrm flipV="1">
            <a:off x="4680933" y="2929605"/>
            <a:ext cx="493788" cy="1370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ECC0E84-67FB-4ADA-A361-74CF65752E64}"/>
              </a:ext>
            </a:extLst>
          </p:cNvPr>
          <p:cNvCxnSpPr>
            <a:cxnSpLocks/>
            <a:endCxn id="137" idx="2"/>
          </p:cNvCxnSpPr>
          <p:nvPr/>
        </p:nvCxnSpPr>
        <p:spPr>
          <a:xfrm>
            <a:off x="4692423" y="2248052"/>
            <a:ext cx="496572" cy="24745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97F58DE-60D2-49FA-9727-9AAF45F8082B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4755397" y="1585980"/>
            <a:ext cx="474463" cy="61112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DB66AD3-301E-496D-80E9-183155129B04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4756639" y="1103118"/>
            <a:ext cx="453575" cy="2172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A26DA33-C422-48D0-BA05-A237039A8A9A}"/>
              </a:ext>
            </a:extLst>
          </p:cNvPr>
          <p:cNvSpPr txBox="1"/>
          <p:nvPr/>
        </p:nvSpPr>
        <p:spPr>
          <a:xfrm>
            <a:off x="60140" y="3328352"/>
            <a:ext cx="294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연속 데이터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+</a:t>
            </a:r>
          </a:p>
          <a:p>
            <a:pPr algn="ctr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One-Hot-encoding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데이터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D4BB79A-FE16-4225-99E8-F6CA19DECAC6}"/>
              </a:ext>
            </a:extLst>
          </p:cNvPr>
          <p:cNvSpPr/>
          <p:nvPr/>
        </p:nvSpPr>
        <p:spPr>
          <a:xfrm>
            <a:off x="1086295" y="839226"/>
            <a:ext cx="709955" cy="648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날씨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68A9568-8843-48F5-88FD-79D7E7B1D87D}"/>
              </a:ext>
            </a:extLst>
          </p:cNvPr>
          <p:cNvSpPr/>
          <p:nvPr/>
        </p:nvSpPr>
        <p:spPr>
          <a:xfrm>
            <a:off x="1059548" y="2039086"/>
            <a:ext cx="766575" cy="648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체험학습</a:t>
            </a:r>
            <a:endParaRPr lang="ko-KR" altLang="en-US" sz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115846-4984-4924-B797-E8EA04669A11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1796250" y="1163226"/>
            <a:ext cx="1546607" cy="40636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B0487BB-167A-4558-9C60-28042942FF0B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1796250" y="1163226"/>
            <a:ext cx="1476131" cy="88794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B64385B-CA7D-4E1B-848F-7B18A10D1252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1796250" y="1163226"/>
            <a:ext cx="1441363" cy="150523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B69EDB9-55DB-474A-821F-B5240978BC6A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1826123" y="1637878"/>
            <a:ext cx="1497639" cy="72520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985E472-426E-41E6-9AB1-8BFF40CC5F8C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1826123" y="2119454"/>
            <a:ext cx="1427163" cy="24363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DA68D81-A405-4638-9B98-491E8C4833DB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1826123" y="2363086"/>
            <a:ext cx="1392395" cy="373661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B295922-DDA4-4CED-BD45-B39E1B7BD06E}"/>
              </a:ext>
            </a:extLst>
          </p:cNvPr>
          <p:cNvCxnSpPr>
            <a:cxnSpLocks/>
          </p:cNvCxnSpPr>
          <p:nvPr/>
        </p:nvCxnSpPr>
        <p:spPr>
          <a:xfrm>
            <a:off x="5476898" y="1023262"/>
            <a:ext cx="1399343" cy="39366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CE2CAFE-A647-460E-8CEA-213FAA6D181F}"/>
              </a:ext>
            </a:extLst>
          </p:cNvPr>
          <p:cNvCxnSpPr>
            <a:cxnSpLocks/>
          </p:cNvCxnSpPr>
          <p:nvPr/>
        </p:nvCxnSpPr>
        <p:spPr>
          <a:xfrm>
            <a:off x="5476898" y="1023262"/>
            <a:ext cx="1328867" cy="8752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8EA57FC-0B6F-4171-A84C-05F1A8C641A0}"/>
              </a:ext>
            </a:extLst>
          </p:cNvPr>
          <p:cNvCxnSpPr>
            <a:cxnSpLocks/>
          </p:cNvCxnSpPr>
          <p:nvPr/>
        </p:nvCxnSpPr>
        <p:spPr>
          <a:xfrm>
            <a:off x="5476898" y="1023262"/>
            <a:ext cx="1294099" cy="149253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869B6C7-5FE4-41CC-82E8-7ABB6804DABE}"/>
              </a:ext>
            </a:extLst>
          </p:cNvPr>
          <p:cNvCxnSpPr>
            <a:cxnSpLocks/>
          </p:cNvCxnSpPr>
          <p:nvPr/>
        </p:nvCxnSpPr>
        <p:spPr>
          <a:xfrm flipV="1">
            <a:off x="5409592" y="2339275"/>
            <a:ext cx="1656191" cy="19658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7CFD170-A09D-4868-BCF4-10984285563E}"/>
              </a:ext>
            </a:extLst>
          </p:cNvPr>
          <p:cNvCxnSpPr>
            <a:cxnSpLocks/>
          </p:cNvCxnSpPr>
          <p:nvPr/>
        </p:nvCxnSpPr>
        <p:spPr>
          <a:xfrm>
            <a:off x="5444829" y="2535691"/>
            <a:ext cx="1585715" cy="284989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F3DCDABB-C2B9-49C8-9482-A6F433F6F150}"/>
              </a:ext>
            </a:extLst>
          </p:cNvPr>
          <p:cNvCxnSpPr>
            <a:cxnSpLocks/>
          </p:cNvCxnSpPr>
          <p:nvPr/>
        </p:nvCxnSpPr>
        <p:spPr>
          <a:xfrm>
            <a:off x="5433709" y="2535691"/>
            <a:ext cx="1550947" cy="90228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5D85C9D-4823-4D97-9BB6-4D76D18FF0B2}"/>
              </a:ext>
            </a:extLst>
          </p:cNvPr>
          <p:cNvCxnSpPr>
            <a:cxnSpLocks/>
          </p:cNvCxnSpPr>
          <p:nvPr/>
        </p:nvCxnSpPr>
        <p:spPr>
          <a:xfrm>
            <a:off x="5482893" y="1511923"/>
            <a:ext cx="1399343" cy="39366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39C112E-D150-4CA3-A367-723FFAC12FF5}"/>
              </a:ext>
            </a:extLst>
          </p:cNvPr>
          <p:cNvCxnSpPr>
            <a:cxnSpLocks/>
          </p:cNvCxnSpPr>
          <p:nvPr/>
        </p:nvCxnSpPr>
        <p:spPr>
          <a:xfrm>
            <a:off x="5482531" y="1491932"/>
            <a:ext cx="1328867" cy="8752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CD5434B-A75C-4EBE-B8A0-F3123F674137}"/>
              </a:ext>
            </a:extLst>
          </p:cNvPr>
          <p:cNvCxnSpPr>
            <a:cxnSpLocks/>
          </p:cNvCxnSpPr>
          <p:nvPr/>
        </p:nvCxnSpPr>
        <p:spPr>
          <a:xfrm>
            <a:off x="5511777" y="1522098"/>
            <a:ext cx="1294099" cy="149253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064803D-BDAC-46B6-823E-D6492B9E43B4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5475229" y="4144866"/>
            <a:ext cx="1444045" cy="19125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52C4BA2-58FF-457C-B493-93FFCCC43200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5475229" y="4144866"/>
            <a:ext cx="1373569" cy="70259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2A5DC3F7-ED2B-4EB1-AD40-39A6C7E3CDEA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5475229" y="4144866"/>
            <a:ext cx="1338801" cy="1319891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3E4D4F8-43E3-4E91-B5A9-34E6E21ACF69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5470957" y="4580912"/>
            <a:ext cx="1572387" cy="74016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F0F0BBCB-664D-4CE0-BBC8-FCC169DEAF7F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5470957" y="5062490"/>
            <a:ext cx="1501911" cy="25858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B2953E2-8C15-48FF-B1EF-F1C05B338894}"/>
              </a:ext>
            </a:extLst>
          </p:cNvPr>
          <p:cNvCxnSpPr>
            <a:cxnSpLocks/>
          </p:cNvCxnSpPr>
          <p:nvPr/>
        </p:nvCxnSpPr>
        <p:spPr>
          <a:xfrm>
            <a:off x="5444113" y="2860290"/>
            <a:ext cx="1524238" cy="203519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7C6E98E-5020-4654-B002-C9FF2CE6471D}"/>
              </a:ext>
            </a:extLst>
          </p:cNvPr>
          <p:cNvCxnSpPr>
            <a:cxnSpLocks/>
          </p:cNvCxnSpPr>
          <p:nvPr/>
        </p:nvCxnSpPr>
        <p:spPr>
          <a:xfrm>
            <a:off x="5444830" y="2877219"/>
            <a:ext cx="1453762" cy="68509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9D55557-EEB5-4763-B3C4-3839AC09BAE8}"/>
              </a:ext>
            </a:extLst>
          </p:cNvPr>
          <p:cNvCxnSpPr>
            <a:cxnSpLocks/>
          </p:cNvCxnSpPr>
          <p:nvPr/>
        </p:nvCxnSpPr>
        <p:spPr>
          <a:xfrm>
            <a:off x="5470957" y="2915954"/>
            <a:ext cx="1418994" cy="1302391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9D5A8C28-39C5-4F82-B341-DCDAC10D2CA5}"/>
              </a:ext>
            </a:extLst>
          </p:cNvPr>
          <p:cNvCxnSpPr>
            <a:cxnSpLocks/>
            <a:stCxn id="139" idx="6"/>
          </p:cNvCxnSpPr>
          <p:nvPr/>
        </p:nvCxnSpPr>
        <p:spPr>
          <a:xfrm>
            <a:off x="5481860" y="3739819"/>
            <a:ext cx="1418555" cy="29950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BD883B2-E0EA-4AE1-9576-87E5889901E1}"/>
              </a:ext>
            </a:extLst>
          </p:cNvPr>
          <p:cNvCxnSpPr>
            <a:cxnSpLocks/>
          </p:cNvCxnSpPr>
          <p:nvPr/>
        </p:nvCxnSpPr>
        <p:spPr>
          <a:xfrm>
            <a:off x="5555364" y="3769716"/>
            <a:ext cx="1328867" cy="8752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6BF3A9F-6E91-4A42-8DC2-3274C7E9BA12}"/>
              </a:ext>
            </a:extLst>
          </p:cNvPr>
          <p:cNvCxnSpPr>
            <a:cxnSpLocks/>
          </p:cNvCxnSpPr>
          <p:nvPr/>
        </p:nvCxnSpPr>
        <p:spPr>
          <a:xfrm>
            <a:off x="5528633" y="3729171"/>
            <a:ext cx="1294099" cy="149253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43171EB-B1BC-432D-A07B-59CBC4575D1F}"/>
              </a:ext>
            </a:extLst>
          </p:cNvPr>
          <p:cNvSpPr txBox="1"/>
          <p:nvPr/>
        </p:nvSpPr>
        <p:spPr>
          <a:xfrm>
            <a:off x="7015284" y="2737996"/>
            <a:ext cx="781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+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A5C91E8-8570-4C35-BC7E-29D58D8D4635}"/>
              </a:ext>
            </a:extLst>
          </p:cNvPr>
          <p:cNvSpPr/>
          <p:nvPr/>
        </p:nvSpPr>
        <p:spPr>
          <a:xfrm>
            <a:off x="8597823" y="2385210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80F903F-439A-47EC-8464-4D9FE2B3C9E6}"/>
              </a:ext>
            </a:extLst>
          </p:cNvPr>
          <p:cNvSpPr/>
          <p:nvPr/>
        </p:nvSpPr>
        <p:spPr>
          <a:xfrm>
            <a:off x="8597823" y="2862650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720FF11-A57E-4722-9DE7-A8278E803E0E}"/>
              </a:ext>
            </a:extLst>
          </p:cNvPr>
          <p:cNvSpPr/>
          <p:nvPr/>
        </p:nvSpPr>
        <p:spPr>
          <a:xfrm>
            <a:off x="8592181" y="4095748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ED737769-28BB-4588-992B-6B6C58E139D0}"/>
              </a:ext>
            </a:extLst>
          </p:cNvPr>
          <p:cNvSpPr/>
          <p:nvPr/>
        </p:nvSpPr>
        <p:spPr>
          <a:xfrm>
            <a:off x="8588745" y="4571677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653849F9-0DB8-4603-9821-BC11D69A15CA}"/>
              </a:ext>
            </a:extLst>
          </p:cNvPr>
          <p:cNvCxnSpPr>
            <a:cxnSpLocks/>
          </p:cNvCxnSpPr>
          <p:nvPr/>
        </p:nvCxnSpPr>
        <p:spPr>
          <a:xfrm flipV="1">
            <a:off x="8102195" y="2587676"/>
            <a:ext cx="495628" cy="41360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6DAA0251-762D-471C-8B43-6B820D207572}"/>
              </a:ext>
            </a:extLst>
          </p:cNvPr>
          <p:cNvCxnSpPr>
            <a:cxnSpLocks/>
            <a:endCxn id="79" idx="3"/>
          </p:cNvCxnSpPr>
          <p:nvPr/>
        </p:nvCxnSpPr>
        <p:spPr>
          <a:xfrm flipV="1">
            <a:off x="8116029" y="3077745"/>
            <a:ext cx="518699" cy="44223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E392ED9C-A168-40C9-99FE-AADEB23588C7}"/>
              </a:ext>
            </a:extLst>
          </p:cNvPr>
          <p:cNvCxnSpPr>
            <a:cxnSpLocks/>
            <a:endCxn id="80" idx="2"/>
          </p:cNvCxnSpPr>
          <p:nvPr/>
        </p:nvCxnSpPr>
        <p:spPr>
          <a:xfrm>
            <a:off x="8121717" y="3953735"/>
            <a:ext cx="470464" cy="26801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9BECD44D-8981-44B2-99FE-03DBE74C9FE2}"/>
              </a:ext>
            </a:extLst>
          </p:cNvPr>
          <p:cNvCxnSpPr>
            <a:cxnSpLocks/>
            <a:endCxn id="81" idx="2"/>
          </p:cNvCxnSpPr>
          <p:nvPr/>
        </p:nvCxnSpPr>
        <p:spPr>
          <a:xfrm>
            <a:off x="8118282" y="4400187"/>
            <a:ext cx="470463" cy="29749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D0C5667B-FD60-4670-BA19-5DBA3B7765F0}"/>
              </a:ext>
            </a:extLst>
          </p:cNvPr>
          <p:cNvCxnSpPr>
            <a:cxnSpLocks/>
            <a:endCxn id="81" idx="2"/>
          </p:cNvCxnSpPr>
          <p:nvPr/>
        </p:nvCxnSpPr>
        <p:spPr>
          <a:xfrm>
            <a:off x="8118282" y="4581604"/>
            <a:ext cx="470463" cy="11607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A804165D-9B66-4951-8D1A-2C8D52925DF7}"/>
              </a:ext>
            </a:extLst>
          </p:cNvPr>
          <p:cNvCxnSpPr>
            <a:cxnSpLocks/>
            <a:endCxn id="80" idx="2"/>
          </p:cNvCxnSpPr>
          <p:nvPr/>
        </p:nvCxnSpPr>
        <p:spPr>
          <a:xfrm>
            <a:off x="8121716" y="3781660"/>
            <a:ext cx="470465" cy="44008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CF19719-6A80-465C-A7EB-0C4FE3FF50D8}"/>
              </a:ext>
            </a:extLst>
          </p:cNvPr>
          <p:cNvCxnSpPr>
            <a:cxnSpLocks/>
            <a:endCxn id="79" idx="3"/>
          </p:cNvCxnSpPr>
          <p:nvPr/>
        </p:nvCxnSpPr>
        <p:spPr>
          <a:xfrm flipV="1">
            <a:off x="8160265" y="3077745"/>
            <a:ext cx="474463" cy="61112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BAA7AFC6-A771-4E34-8056-6819A5FB03F5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8144248" y="2511210"/>
            <a:ext cx="453575" cy="21724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1E09FBB-2555-41D4-A4C3-EFDC3A133C14}"/>
              </a:ext>
            </a:extLst>
          </p:cNvPr>
          <p:cNvSpPr txBox="1"/>
          <p:nvPr/>
        </p:nvSpPr>
        <p:spPr>
          <a:xfrm>
            <a:off x="6621133" y="3580217"/>
            <a:ext cx="1627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Model</a:t>
            </a:r>
          </a:p>
          <a:p>
            <a:pPr algn="ctr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Concatenate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29262D92-0485-4617-9F48-78921BAE4DF3}"/>
              </a:ext>
            </a:extLst>
          </p:cNvPr>
          <p:cNvGrpSpPr/>
          <p:nvPr/>
        </p:nvGrpSpPr>
        <p:grpSpPr>
          <a:xfrm rot="5400000" flipV="1">
            <a:off x="5091968" y="2012879"/>
            <a:ext cx="392292" cy="45719"/>
            <a:chOff x="4123139" y="985812"/>
            <a:chExt cx="418867" cy="36000"/>
          </a:xfrm>
        </p:grpSpPr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969BA5BD-AD4F-4F6D-B420-F5BB4B43A703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20CD969E-37C7-410F-AAEA-6565011F6A13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72EC1635-3CE8-445A-BDD7-A7CEB345AE99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80023434-3565-48CD-9D93-EE38779FBFCD}"/>
              </a:ext>
            </a:extLst>
          </p:cNvPr>
          <p:cNvGrpSpPr/>
          <p:nvPr/>
        </p:nvGrpSpPr>
        <p:grpSpPr>
          <a:xfrm rot="5400000">
            <a:off x="5134911" y="4611009"/>
            <a:ext cx="392292" cy="45719"/>
            <a:chOff x="4123139" y="985812"/>
            <a:chExt cx="418867" cy="36000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389CE49D-4E51-425F-8AA5-70CDFAE86827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BC733FA7-29F6-4876-91AB-9EE703A7FD2C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FB6C75A-6ADB-423D-882A-30B5C6790A33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3D483769-D615-40A2-B434-0564D6CDF8DC}"/>
              </a:ext>
            </a:extLst>
          </p:cNvPr>
          <p:cNvGrpSpPr/>
          <p:nvPr/>
        </p:nvGrpSpPr>
        <p:grpSpPr>
          <a:xfrm rot="1013017">
            <a:off x="3704240" y="1011441"/>
            <a:ext cx="429836" cy="45522"/>
            <a:chOff x="4123139" y="985812"/>
            <a:chExt cx="418867" cy="36000"/>
          </a:xfrm>
        </p:grpSpPr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92BF06BD-F882-4EFE-9902-B73BBFDD7A6D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09D76B1-10AD-4C96-BE5F-9B626E3FB2CB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F836AD3B-5CC1-498D-8842-FD7BD84C60DB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F50FF5C9-4C23-461C-9D87-FFDA138F6079}"/>
              </a:ext>
            </a:extLst>
          </p:cNvPr>
          <p:cNvGrpSpPr/>
          <p:nvPr/>
        </p:nvGrpSpPr>
        <p:grpSpPr>
          <a:xfrm rot="20663756">
            <a:off x="3741481" y="3166710"/>
            <a:ext cx="429836" cy="36685"/>
            <a:chOff x="4123139" y="985812"/>
            <a:chExt cx="418867" cy="36000"/>
          </a:xfrm>
        </p:grpSpPr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AADB0557-5C19-4C38-B0D3-188CF51C11F3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A88C423E-C68A-4D7E-A309-40FC8449E810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59DB98E0-C696-4BDC-BBAB-4C1F83D337FE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06DEE1B-7C17-42BB-8B02-0677416982E3}"/>
              </a:ext>
            </a:extLst>
          </p:cNvPr>
          <p:cNvGrpSpPr/>
          <p:nvPr/>
        </p:nvGrpSpPr>
        <p:grpSpPr>
          <a:xfrm rot="20336863">
            <a:off x="3694926" y="4026697"/>
            <a:ext cx="429836" cy="48189"/>
            <a:chOff x="4123139" y="985812"/>
            <a:chExt cx="418867" cy="36000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DE22AEB-6A48-4766-8919-469F9E569377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A14BBE39-58ED-4E81-B403-B4241115411B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BEE95418-6E94-49AA-AF41-5CB8DB67D6B0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8266313-4637-4519-880B-82A8FBE6EFF1}"/>
              </a:ext>
            </a:extLst>
          </p:cNvPr>
          <p:cNvGrpSpPr/>
          <p:nvPr/>
        </p:nvGrpSpPr>
        <p:grpSpPr>
          <a:xfrm rot="444143">
            <a:off x="3775514" y="5005035"/>
            <a:ext cx="429836" cy="48189"/>
            <a:chOff x="4123139" y="985812"/>
            <a:chExt cx="418867" cy="36000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92A866D3-1130-4100-9CAD-D3A4E6CF6768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192A59D1-3366-4751-96C9-0A57E892C0FB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1A132E6-C511-44A5-AA07-089DF94133F1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EA6629D-AC59-4BCA-A888-05B2FBEB1F38}"/>
              </a:ext>
            </a:extLst>
          </p:cNvPr>
          <p:cNvGrpSpPr/>
          <p:nvPr/>
        </p:nvGrpSpPr>
        <p:grpSpPr>
          <a:xfrm rot="1399770">
            <a:off x="7485157" y="1815495"/>
            <a:ext cx="429836" cy="48189"/>
            <a:chOff x="4123139" y="985812"/>
            <a:chExt cx="418867" cy="36000"/>
          </a:xfrm>
        </p:grpSpPr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10FD328D-F72D-4302-A0B4-926167F659F1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29C8A4D-BADB-4A7A-A772-60C896EE3181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905FAD8E-2CD4-45AC-B94B-A660175E41CE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443509E-7476-4170-9AE3-D93C85A9FC59}"/>
              </a:ext>
            </a:extLst>
          </p:cNvPr>
          <p:cNvGrpSpPr/>
          <p:nvPr/>
        </p:nvGrpSpPr>
        <p:grpSpPr>
          <a:xfrm rot="19950907">
            <a:off x="7463761" y="5398749"/>
            <a:ext cx="429836" cy="48189"/>
            <a:chOff x="4123139" y="985812"/>
            <a:chExt cx="418867" cy="36000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9BC5FF63-A6B2-47A9-BA1F-8B3025A25A3F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7EF06164-87DE-4FCB-B9A5-C25AAB498FB9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3E738E5F-CBD7-4B2D-BA8E-C83C5918A66C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137" name="타원 136">
            <a:extLst>
              <a:ext uri="{FF2B5EF4-FFF2-40B4-BE49-F238E27FC236}">
                <a16:creationId xmlns:a16="http://schemas.microsoft.com/office/drawing/2014/main" id="{D9B5297A-5996-419D-BF39-E47A96A12226}"/>
              </a:ext>
            </a:extLst>
          </p:cNvPr>
          <p:cNvSpPr/>
          <p:nvPr/>
        </p:nvSpPr>
        <p:spPr>
          <a:xfrm>
            <a:off x="5188995" y="2369510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E21261B-FDA0-4AC0-9EEF-2FDD34CF02DD}"/>
              </a:ext>
            </a:extLst>
          </p:cNvPr>
          <p:cNvSpPr/>
          <p:nvPr/>
        </p:nvSpPr>
        <p:spPr>
          <a:xfrm>
            <a:off x="5174721" y="2803605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E0352BF-3CD8-48F4-A909-1CD708162BB8}"/>
              </a:ext>
            </a:extLst>
          </p:cNvPr>
          <p:cNvSpPr/>
          <p:nvPr/>
        </p:nvSpPr>
        <p:spPr>
          <a:xfrm>
            <a:off x="5229860" y="3613819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E5D64D4-D226-4B6E-82D7-C1592C2E7BCF}"/>
              </a:ext>
            </a:extLst>
          </p:cNvPr>
          <p:cNvGrpSpPr/>
          <p:nvPr/>
        </p:nvGrpSpPr>
        <p:grpSpPr>
          <a:xfrm rot="5400000">
            <a:off x="8527357" y="3581565"/>
            <a:ext cx="429836" cy="48189"/>
            <a:chOff x="4123139" y="985812"/>
            <a:chExt cx="418867" cy="36000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2EB854D-B180-485E-AEDA-857926D56680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9DB47762-A961-4C12-A180-856F28CEE36A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6CA8A40B-7EBE-46F6-8801-929EC8B77EE4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144" name="타원 143">
            <a:extLst>
              <a:ext uri="{FF2B5EF4-FFF2-40B4-BE49-F238E27FC236}">
                <a16:creationId xmlns:a16="http://schemas.microsoft.com/office/drawing/2014/main" id="{05D8640B-AB59-4D62-96EF-543B50C5D3EC}"/>
              </a:ext>
            </a:extLst>
          </p:cNvPr>
          <p:cNvSpPr/>
          <p:nvPr/>
        </p:nvSpPr>
        <p:spPr>
          <a:xfrm>
            <a:off x="1070502" y="2588398"/>
            <a:ext cx="766575" cy="648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</a:t>
            </a: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0F17748D-BA18-49F7-97BB-89308D1BDE25}"/>
              </a:ext>
            </a:extLst>
          </p:cNvPr>
          <p:cNvCxnSpPr>
            <a:cxnSpLocks/>
          </p:cNvCxnSpPr>
          <p:nvPr/>
        </p:nvCxnSpPr>
        <p:spPr>
          <a:xfrm flipV="1">
            <a:off x="1827567" y="2198254"/>
            <a:ext cx="1497639" cy="72520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2D57335F-37CD-4C05-9417-B30070915962}"/>
              </a:ext>
            </a:extLst>
          </p:cNvPr>
          <p:cNvCxnSpPr>
            <a:cxnSpLocks/>
          </p:cNvCxnSpPr>
          <p:nvPr/>
        </p:nvCxnSpPr>
        <p:spPr>
          <a:xfrm flipV="1">
            <a:off x="1827567" y="2679830"/>
            <a:ext cx="1427163" cy="24363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C32CBAE6-5A71-414D-8BD1-C2DECADF70F7}"/>
              </a:ext>
            </a:extLst>
          </p:cNvPr>
          <p:cNvCxnSpPr>
            <a:cxnSpLocks/>
          </p:cNvCxnSpPr>
          <p:nvPr/>
        </p:nvCxnSpPr>
        <p:spPr>
          <a:xfrm>
            <a:off x="1827567" y="2923462"/>
            <a:ext cx="1392395" cy="373661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0" name="타원 149">
            <a:extLst>
              <a:ext uri="{FF2B5EF4-FFF2-40B4-BE49-F238E27FC236}">
                <a16:creationId xmlns:a16="http://schemas.microsoft.com/office/drawing/2014/main" id="{6156B803-DA1B-456E-8D3D-0F26FC566996}"/>
              </a:ext>
            </a:extLst>
          </p:cNvPr>
          <p:cNvSpPr/>
          <p:nvPr/>
        </p:nvSpPr>
        <p:spPr>
          <a:xfrm>
            <a:off x="968752" y="5528635"/>
            <a:ext cx="974017" cy="827456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주간</a:t>
            </a:r>
            <a:endParaRPr lang="en-US" altLang="ko-KR" sz="13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입장객수</a:t>
            </a:r>
          </a:p>
        </p:txBody>
      </p: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6CC29614-1F46-494C-BDF7-1BC432712D0A}"/>
              </a:ext>
            </a:extLst>
          </p:cNvPr>
          <p:cNvCxnSpPr>
            <a:cxnSpLocks/>
          </p:cNvCxnSpPr>
          <p:nvPr/>
        </p:nvCxnSpPr>
        <p:spPr>
          <a:xfrm flipV="1">
            <a:off x="1944994" y="5475474"/>
            <a:ext cx="1354223" cy="47391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84DD59C3-4F61-4C11-BF87-29CB6B343EE5}"/>
              </a:ext>
            </a:extLst>
          </p:cNvPr>
          <p:cNvCxnSpPr>
            <a:cxnSpLocks/>
          </p:cNvCxnSpPr>
          <p:nvPr/>
        </p:nvCxnSpPr>
        <p:spPr>
          <a:xfrm flipV="1">
            <a:off x="1944994" y="5799319"/>
            <a:ext cx="1453480" cy="15007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18731B8A-59AF-4E8D-A868-B45261091ECA}"/>
              </a:ext>
            </a:extLst>
          </p:cNvPr>
          <p:cNvCxnSpPr>
            <a:cxnSpLocks/>
          </p:cNvCxnSpPr>
          <p:nvPr/>
        </p:nvCxnSpPr>
        <p:spPr>
          <a:xfrm>
            <a:off x="1944994" y="5949392"/>
            <a:ext cx="1500253" cy="26284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8E9F188D-8D0C-48E2-81E6-973BAC6FEB0C}"/>
              </a:ext>
            </a:extLst>
          </p:cNvPr>
          <p:cNvSpPr txBox="1"/>
          <p:nvPr/>
        </p:nvSpPr>
        <p:spPr>
          <a:xfrm>
            <a:off x="3613569" y="5775569"/>
            <a:ext cx="86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LSTM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4DD26DDC-E35D-41BB-80D2-96493FC4BC3D}"/>
              </a:ext>
            </a:extLst>
          </p:cNvPr>
          <p:cNvSpPr/>
          <p:nvPr/>
        </p:nvSpPr>
        <p:spPr>
          <a:xfrm>
            <a:off x="5218957" y="5463089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7E2865C7-C74F-4CDE-BA1E-E648E9A1A06D}"/>
              </a:ext>
            </a:extLst>
          </p:cNvPr>
          <p:cNvSpPr/>
          <p:nvPr/>
        </p:nvSpPr>
        <p:spPr>
          <a:xfrm>
            <a:off x="5252720" y="6308351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72F86B05-208A-45B0-8CED-4BAE79CBF04A}"/>
              </a:ext>
            </a:extLst>
          </p:cNvPr>
          <p:cNvCxnSpPr>
            <a:cxnSpLocks/>
          </p:cNvCxnSpPr>
          <p:nvPr/>
        </p:nvCxnSpPr>
        <p:spPr>
          <a:xfrm flipV="1">
            <a:off x="4742883" y="5009241"/>
            <a:ext cx="495628" cy="41360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D30CF65A-BB1A-470F-BD7C-935851B830DE}"/>
              </a:ext>
            </a:extLst>
          </p:cNvPr>
          <p:cNvCxnSpPr>
            <a:cxnSpLocks/>
            <a:endCxn id="197" idx="3"/>
          </p:cNvCxnSpPr>
          <p:nvPr/>
        </p:nvCxnSpPr>
        <p:spPr>
          <a:xfrm flipV="1">
            <a:off x="4737163" y="5678184"/>
            <a:ext cx="518699" cy="44223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CE643C51-74B1-44AB-B11D-544FEEAEE92F}"/>
              </a:ext>
            </a:extLst>
          </p:cNvPr>
          <p:cNvCxnSpPr>
            <a:cxnSpLocks/>
            <a:endCxn id="198" idx="2"/>
          </p:cNvCxnSpPr>
          <p:nvPr/>
        </p:nvCxnSpPr>
        <p:spPr>
          <a:xfrm>
            <a:off x="4782256" y="6166338"/>
            <a:ext cx="470464" cy="26801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C2DF68AB-21F5-469B-82E9-8B94C81B2BFA}"/>
              </a:ext>
            </a:extLst>
          </p:cNvPr>
          <p:cNvCxnSpPr>
            <a:cxnSpLocks/>
            <a:endCxn id="198" idx="2"/>
          </p:cNvCxnSpPr>
          <p:nvPr/>
        </p:nvCxnSpPr>
        <p:spPr>
          <a:xfrm>
            <a:off x="4782255" y="5994263"/>
            <a:ext cx="470465" cy="44008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39BE550C-8303-4A4C-99D9-4831A5684427}"/>
              </a:ext>
            </a:extLst>
          </p:cNvPr>
          <p:cNvCxnSpPr>
            <a:cxnSpLocks/>
            <a:endCxn id="197" idx="3"/>
          </p:cNvCxnSpPr>
          <p:nvPr/>
        </p:nvCxnSpPr>
        <p:spPr>
          <a:xfrm flipV="1">
            <a:off x="4781399" y="5678184"/>
            <a:ext cx="474463" cy="61112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321A9546-E320-486C-A601-711A353556CC}"/>
              </a:ext>
            </a:extLst>
          </p:cNvPr>
          <p:cNvCxnSpPr>
            <a:cxnSpLocks/>
            <a:endCxn id="225" idx="2"/>
          </p:cNvCxnSpPr>
          <p:nvPr/>
        </p:nvCxnSpPr>
        <p:spPr>
          <a:xfrm flipV="1">
            <a:off x="4719691" y="4789459"/>
            <a:ext cx="508226" cy="1561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7654E4D4-1886-44DD-BDB1-E8F530D3CECE}"/>
              </a:ext>
            </a:extLst>
          </p:cNvPr>
          <p:cNvCxnSpPr>
            <a:cxnSpLocks/>
            <a:stCxn id="197" idx="6"/>
          </p:cNvCxnSpPr>
          <p:nvPr/>
        </p:nvCxnSpPr>
        <p:spPr>
          <a:xfrm>
            <a:off x="5470957" y="5589089"/>
            <a:ext cx="1444045" cy="19125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6AE785AF-401E-45F5-894F-1423DB6C614A}"/>
              </a:ext>
            </a:extLst>
          </p:cNvPr>
          <p:cNvCxnSpPr>
            <a:cxnSpLocks/>
            <a:stCxn id="197" idx="6"/>
          </p:cNvCxnSpPr>
          <p:nvPr/>
        </p:nvCxnSpPr>
        <p:spPr>
          <a:xfrm>
            <a:off x="5470957" y="5589089"/>
            <a:ext cx="1373569" cy="70259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8C29E070-AA8D-4587-8C72-B7DF443A1A9B}"/>
              </a:ext>
            </a:extLst>
          </p:cNvPr>
          <p:cNvCxnSpPr>
            <a:cxnSpLocks/>
            <a:stCxn id="198" idx="6"/>
          </p:cNvCxnSpPr>
          <p:nvPr/>
        </p:nvCxnSpPr>
        <p:spPr>
          <a:xfrm flipV="1">
            <a:off x="5504720" y="5694187"/>
            <a:ext cx="1572387" cy="74016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74C8E410-BFA4-4C67-9B74-51CB0027067F}"/>
              </a:ext>
            </a:extLst>
          </p:cNvPr>
          <p:cNvCxnSpPr>
            <a:cxnSpLocks/>
            <a:stCxn id="198" idx="6"/>
          </p:cNvCxnSpPr>
          <p:nvPr/>
        </p:nvCxnSpPr>
        <p:spPr>
          <a:xfrm flipV="1">
            <a:off x="5504720" y="6175765"/>
            <a:ext cx="1501911" cy="25858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7B430442-BA59-4EDA-AF06-D05C1696213E}"/>
              </a:ext>
            </a:extLst>
          </p:cNvPr>
          <p:cNvCxnSpPr>
            <a:cxnSpLocks/>
            <a:stCxn id="225" idx="6"/>
          </p:cNvCxnSpPr>
          <p:nvPr/>
        </p:nvCxnSpPr>
        <p:spPr>
          <a:xfrm>
            <a:off x="5479917" y="4789459"/>
            <a:ext cx="1418555" cy="29950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D8D625D9-4CB6-4893-A06E-DADC81798B16}"/>
              </a:ext>
            </a:extLst>
          </p:cNvPr>
          <p:cNvCxnSpPr>
            <a:cxnSpLocks/>
          </p:cNvCxnSpPr>
          <p:nvPr/>
        </p:nvCxnSpPr>
        <p:spPr>
          <a:xfrm>
            <a:off x="5589127" y="5015509"/>
            <a:ext cx="1328867" cy="8752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7196457D-ECE8-4081-80B4-F9A14FD89482}"/>
              </a:ext>
            </a:extLst>
          </p:cNvPr>
          <p:cNvCxnSpPr>
            <a:cxnSpLocks/>
          </p:cNvCxnSpPr>
          <p:nvPr/>
        </p:nvCxnSpPr>
        <p:spPr>
          <a:xfrm>
            <a:off x="5562396" y="4974964"/>
            <a:ext cx="1294099" cy="149253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0382EF51-CE51-48C4-B557-E2087B980209}"/>
              </a:ext>
            </a:extLst>
          </p:cNvPr>
          <p:cNvGrpSpPr/>
          <p:nvPr/>
        </p:nvGrpSpPr>
        <p:grpSpPr>
          <a:xfrm rot="5400000">
            <a:off x="5168674" y="5856802"/>
            <a:ext cx="392292" cy="45719"/>
            <a:chOff x="4123139" y="985812"/>
            <a:chExt cx="418867" cy="36000"/>
          </a:xfrm>
        </p:grpSpPr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9B41ECF4-467E-43BD-AB2E-680A71FB4918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6CB98475-4795-4518-9E44-55F1267A0BED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5CE37BA1-BF9C-4DAF-873D-3D78EE036C13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14294550-27D5-4A20-91F9-CEDF3F2BA0C0}"/>
              </a:ext>
            </a:extLst>
          </p:cNvPr>
          <p:cNvGrpSpPr/>
          <p:nvPr/>
        </p:nvGrpSpPr>
        <p:grpSpPr>
          <a:xfrm rot="20336863">
            <a:off x="3728689" y="5272490"/>
            <a:ext cx="429836" cy="48189"/>
            <a:chOff x="4123139" y="985812"/>
            <a:chExt cx="418867" cy="36000"/>
          </a:xfrm>
        </p:grpSpPr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E7518CF4-9197-48C6-AC75-11E3A8F82DA1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4CC688DD-2754-4C0E-8B62-9804C575A151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3F36F51F-1025-4DFD-8202-A99C6A76A91F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5B5F1DE0-092D-4EB5-8209-74EE13625B26}"/>
              </a:ext>
            </a:extLst>
          </p:cNvPr>
          <p:cNvGrpSpPr/>
          <p:nvPr/>
        </p:nvGrpSpPr>
        <p:grpSpPr>
          <a:xfrm rot="444143">
            <a:off x="3809277" y="6250828"/>
            <a:ext cx="429836" cy="48189"/>
            <a:chOff x="4123139" y="985812"/>
            <a:chExt cx="418867" cy="36000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879371E7-AC22-4ADB-997A-CD53E54808DB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67A95089-AF13-4A2C-9640-91CB0D86EAB9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5C038BCE-4BA6-4045-A060-DEEC9D81F649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225" name="타원 224">
            <a:extLst>
              <a:ext uri="{FF2B5EF4-FFF2-40B4-BE49-F238E27FC236}">
                <a16:creationId xmlns:a16="http://schemas.microsoft.com/office/drawing/2014/main" id="{EA9FFD04-359D-42D8-96E1-E69E225EF92C}"/>
              </a:ext>
            </a:extLst>
          </p:cNvPr>
          <p:cNvSpPr/>
          <p:nvPr/>
        </p:nvSpPr>
        <p:spPr>
          <a:xfrm>
            <a:off x="5227917" y="4663459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AE4309F0-CDAA-4E9D-885E-7A0AB5D741AA}"/>
              </a:ext>
            </a:extLst>
          </p:cNvPr>
          <p:cNvCxnSpPr>
            <a:cxnSpLocks/>
          </p:cNvCxnSpPr>
          <p:nvPr/>
        </p:nvCxnSpPr>
        <p:spPr>
          <a:xfrm>
            <a:off x="8872980" y="2461399"/>
            <a:ext cx="838547" cy="31745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5" name="직선 연결선 244">
            <a:extLst>
              <a:ext uri="{FF2B5EF4-FFF2-40B4-BE49-F238E27FC236}">
                <a16:creationId xmlns:a16="http://schemas.microsoft.com/office/drawing/2014/main" id="{E43D64ED-8AA2-440F-B53E-CE43F7B85BFF}"/>
              </a:ext>
            </a:extLst>
          </p:cNvPr>
          <p:cNvCxnSpPr>
            <a:cxnSpLocks/>
          </p:cNvCxnSpPr>
          <p:nvPr/>
        </p:nvCxnSpPr>
        <p:spPr>
          <a:xfrm>
            <a:off x="8872980" y="2461399"/>
            <a:ext cx="796494" cy="60241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6" name="직선 연결선 245">
            <a:extLst>
              <a:ext uri="{FF2B5EF4-FFF2-40B4-BE49-F238E27FC236}">
                <a16:creationId xmlns:a16="http://schemas.microsoft.com/office/drawing/2014/main" id="{BB902651-B18E-4E0F-BC2E-B793E6BDA584}"/>
              </a:ext>
            </a:extLst>
          </p:cNvPr>
          <p:cNvCxnSpPr>
            <a:cxnSpLocks/>
          </p:cNvCxnSpPr>
          <p:nvPr/>
        </p:nvCxnSpPr>
        <p:spPr>
          <a:xfrm>
            <a:off x="8872980" y="2461399"/>
            <a:ext cx="728287" cy="83572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C2F54D4A-A927-4A55-9595-F4E3DABD9CDA}"/>
              </a:ext>
            </a:extLst>
          </p:cNvPr>
          <p:cNvCxnSpPr>
            <a:cxnSpLocks/>
          </p:cNvCxnSpPr>
          <p:nvPr/>
        </p:nvCxnSpPr>
        <p:spPr>
          <a:xfrm>
            <a:off x="8878975" y="2950060"/>
            <a:ext cx="771597" cy="26406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30EC0B67-D2A4-48D5-9EDB-461B0822E504}"/>
              </a:ext>
            </a:extLst>
          </p:cNvPr>
          <p:cNvCxnSpPr>
            <a:cxnSpLocks/>
          </p:cNvCxnSpPr>
          <p:nvPr/>
        </p:nvCxnSpPr>
        <p:spPr>
          <a:xfrm>
            <a:off x="8878613" y="2930069"/>
            <a:ext cx="771959" cy="61083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56ED18C7-9F0B-4045-BA14-212E0ABC8C55}"/>
              </a:ext>
            </a:extLst>
          </p:cNvPr>
          <p:cNvCxnSpPr>
            <a:cxnSpLocks/>
          </p:cNvCxnSpPr>
          <p:nvPr/>
        </p:nvCxnSpPr>
        <p:spPr>
          <a:xfrm>
            <a:off x="8907859" y="2960235"/>
            <a:ext cx="659934" cy="85765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3" name="직선 연결선 252">
            <a:extLst>
              <a:ext uri="{FF2B5EF4-FFF2-40B4-BE49-F238E27FC236}">
                <a16:creationId xmlns:a16="http://schemas.microsoft.com/office/drawing/2014/main" id="{A392C48C-5DEC-4D47-9A27-436E4E0BDFC6}"/>
              </a:ext>
            </a:extLst>
          </p:cNvPr>
          <p:cNvCxnSpPr>
            <a:cxnSpLocks/>
          </p:cNvCxnSpPr>
          <p:nvPr/>
        </p:nvCxnSpPr>
        <p:spPr>
          <a:xfrm>
            <a:off x="8872980" y="4195218"/>
            <a:ext cx="694813" cy="2312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5A66F36A-B468-458C-9FEE-588BD1BAA713}"/>
              </a:ext>
            </a:extLst>
          </p:cNvPr>
          <p:cNvCxnSpPr>
            <a:cxnSpLocks/>
          </p:cNvCxnSpPr>
          <p:nvPr/>
        </p:nvCxnSpPr>
        <p:spPr>
          <a:xfrm>
            <a:off x="8841462" y="4212147"/>
            <a:ext cx="668883" cy="43619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6B842C0D-4C27-49A5-8593-5245F2169BAD}"/>
              </a:ext>
            </a:extLst>
          </p:cNvPr>
          <p:cNvCxnSpPr>
            <a:cxnSpLocks/>
          </p:cNvCxnSpPr>
          <p:nvPr/>
        </p:nvCxnSpPr>
        <p:spPr>
          <a:xfrm flipV="1">
            <a:off x="8836099" y="4529776"/>
            <a:ext cx="731694" cy="14059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8" name="직선 연결선 267">
            <a:extLst>
              <a:ext uri="{FF2B5EF4-FFF2-40B4-BE49-F238E27FC236}">
                <a16:creationId xmlns:a16="http://schemas.microsoft.com/office/drawing/2014/main" id="{7364E117-4762-43C6-8443-D25D3045A131}"/>
              </a:ext>
            </a:extLst>
          </p:cNvPr>
          <p:cNvCxnSpPr>
            <a:cxnSpLocks/>
          </p:cNvCxnSpPr>
          <p:nvPr/>
        </p:nvCxnSpPr>
        <p:spPr>
          <a:xfrm>
            <a:off x="8836816" y="4687297"/>
            <a:ext cx="813756" cy="14271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5" name="타원 274">
            <a:extLst>
              <a:ext uri="{FF2B5EF4-FFF2-40B4-BE49-F238E27FC236}">
                <a16:creationId xmlns:a16="http://schemas.microsoft.com/office/drawing/2014/main" id="{21A32270-C26D-4FCA-A962-DB2F4D5D24E3}"/>
              </a:ext>
            </a:extLst>
          </p:cNvPr>
          <p:cNvSpPr/>
          <p:nvPr/>
        </p:nvSpPr>
        <p:spPr>
          <a:xfrm>
            <a:off x="11157016" y="3495519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276" name="직선 연결선 275">
            <a:extLst>
              <a:ext uri="{FF2B5EF4-FFF2-40B4-BE49-F238E27FC236}">
                <a16:creationId xmlns:a16="http://schemas.microsoft.com/office/drawing/2014/main" id="{29F9CADA-0794-482E-96D2-4B13977B51E5}"/>
              </a:ext>
            </a:extLst>
          </p:cNvPr>
          <p:cNvCxnSpPr>
            <a:cxnSpLocks/>
          </p:cNvCxnSpPr>
          <p:nvPr/>
        </p:nvCxnSpPr>
        <p:spPr>
          <a:xfrm flipV="1">
            <a:off x="10575271" y="3594585"/>
            <a:ext cx="549398" cy="23767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7" name="직선 연결선 276">
            <a:extLst>
              <a:ext uri="{FF2B5EF4-FFF2-40B4-BE49-F238E27FC236}">
                <a16:creationId xmlns:a16="http://schemas.microsoft.com/office/drawing/2014/main" id="{1F76B3A6-7DCC-4DFD-868E-DBE204533DF9}"/>
              </a:ext>
            </a:extLst>
          </p:cNvPr>
          <p:cNvCxnSpPr>
            <a:cxnSpLocks/>
          </p:cNvCxnSpPr>
          <p:nvPr/>
        </p:nvCxnSpPr>
        <p:spPr>
          <a:xfrm flipV="1">
            <a:off x="10650206" y="3594585"/>
            <a:ext cx="474463" cy="61112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ACB56AFB-0A0A-4A96-BE17-B34A20E2676A}"/>
              </a:ext>
            </a:extLst>
          </p:cNvPr>
          <p:cNvCxnSpPr>
            <a:cxnSpLocks/>
            <a:endCxn id="275" idx="2"/>
          </p:cNvCxnSpPr>
          <p:nvPr/>
        </p:nvCxnSpPr>
        <p:spPr>
          <a:xfrm>
            <a:off x="10679262" y="3323708"/>
            <a:ext cx="477754" cy="297811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2D9238F2-6BE3-4AFB-903C-428037CD37E9}"/>
              </a:ext>
            </a:extLst>
          </p:cNvPr>
          <p:cNvSpPr txBox="1"/>
          <p:nvPr/>
        </p:nvSpPr>
        <p:spPr>
          <a:xfrm>
            <a:off x="10644032" y="4730793"/>
            <a:ext cx="132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예측 값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입장객수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84228697-7835-4363-BE3D-ED3DE0AF37A8}"/>
              </a:ext>
            </a:extLst>
          </p:cNvPr>
          <p:cNvGrpSpPr/>
          <p:nvPr/>
        </p:nvGrpSpPr>
        <p:grpSpPr>
          <a:xfrm rot="20663756">
            <a:off x="9853920" y="4593478"/>
            <a:ext cx="429836" cy="36685"/>
            <a:chOff x="4123139" y="985812"/>
            <a:chExt cx="418867" cy="36000"/>
          </a:xfrm>
        </p:grpSpPr>
        <p:sp>
          <p:nvSpPr>
            <p:cNvPr id="284" name="타원 283">
              <a:extLst>
                <a:ext uri="{FF2B5EF4-FFF2-40B4-BE49-F238E27FC236}">
                  <a16:creationId xmlns:a16="http://schemas.microsoft.com/office/drawing/2014/main" id="{36431C19-D610-486F-89D4-E90EB1D5E732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85" name="타원 284">
              <a:extLst>
                <a:ext uri="{FF2B5EF4-FFF2-40B4-BE49-F238E27FC236}">
                  <a16:creationId xmlns:a16="http://schemas.microsoft.com/office/drawing/2014/main" id="{60F627FD-353C-4664-8094-83F8F29F39AF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F5E94FB3-ECA6-4F88-9D00-F88C5C30E6D3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cxnSp>
        <p:nvCxnSpPr>
          <p:cNvPr id="287" name="직선 연결선 286">
            <a:extLst>
              <a:ext uri="{FF2B5EF4-FFF2-40B4-BE49-F238E27FC236}">
                <a16:creationId xmlns:a16="http://schemas.microsoft.com/office/drawing/2014/main" id="{7CBB6296-CC93-45A1-997C-CC0876113438}"/>
              </a:ext>
            </a:extLst>
          </p:cNvPr>
          <p:cNvCxnSpPr>
            <a:cxnSpLocks/>
          </p:cNvCxnSpPr>
          <p:nvPr/>
        </p:nvCxnSpPr>
        <p:spPr>
          <a:xfrm flipV="1">
            <a:off x="1826123" y="898535"/>
            <a:ext cx="1438443" cy="256539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EB457E25-96F7-4C2C-9102-EA68A83E7EDA}"/>
              </a:ext>
            </a:extLst>
          </p:cNvPr>
          <p:cNvGrpSpPr/>
          <p:nvPr/>
        </p:nvGrpSpPr>
        <p:grpSpPr>
          <a:xfrm rot="1013017">
            <a:off x="9974354" y="3228973"/>
            <a:ext cx="429836" cy="45522"/>
            <a:chOff x="4123139" y="985812"/>
            <a:chExt cx="418867" cy="36000"/>
          </a:xfrm>
        </p:grpSpPr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8DDEC6CF-F938-48CF-A73A-E7F61F7E1687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76E72C8D-65BD-46D8-A813-56C10A33CD98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92" name="타원 291">
              <a:extLst>
                <a:ext uri="{FF2B5EF4-FFF2-40B4-BE49-F238E27FC236}">
                  <a16:creationId xmlns:a16="http://schemas.microsoft.com/office/drawing/2014/main" id="{1E57D41F-E5A6-4C31-BA35-3218E2F7DACE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293" name="TextBox 292">
            <a:extLst>
              <a:ext uri="{FF2B5EF4-FFF2-40B4-BE49-F238E27FC236}">
                <a16:creationId xmlns:a16="http://schemas.microsoft.com/office/drawing/2014/main" id="{54C526B2-9030-4932-939D-FCD7D7926523}"/>
              </a:ext>
            </a:extLst>
          </p:cNvPr>
          <p:cNvSpPr txBox="1"/>
          <p:nvPr/>
        </p:nvSpPr>
        <p:spPr>
          <a:xfrm>
            <a:off x="9697904" y="3679242"/>
            <a:ext cx="1026309" cy="29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DNN 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F08E6BBE-F81B-4825-AE4D-CD3E1FC1E9AA}"/>
              </a:ext>
            </a:extLst>
          </p:cNvPr>
          <p:cNvSpPr txBox="1"/>
          <p:nvPr/>
        </p:nvSpPr>
        <p:spPr>
          <a:xfrm>
            <a:off x="8232490" y="5115839"/>
            <a:ext cx="1026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Outputs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→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New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Inputs </a:t>
            </a:r>
          </a:p>
        </p:txBody>
      </p:sp>
    </p:spTree>
    <p:extLst>
      <p:ext uri="{BB962C8B-B14F-4D97-AF65-F5344CB8AC3E}">
        <p14:creationId xmlns:p14="http://schemas.microsoft.com/office/powerpoint/2010/main" val="3267701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구성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ko-KR" dirty="0"/>
              <a:t>각각의 데이터의 </a:t>
            </a:r>
            <a:r>
              <a:rPr lang="en-US" altLang="ko-KR" dirty="0"/>
              <a:t>input</a:t>
            </a:r>
            <a:r>
              <a:rPr lang="ko-KR" altLang="ko-KR" dirty="0"/>
              <a:t>으로</a:t>
            </a:r>
            <a:r>
              <a:rPr lang="en-US" altLang="ko-KR" dirty="0"/>
              <a:t> neural network</a:t>
            </a:r>
            <a:r>
              <a:rPr lang="ko-KR" altLang="ko-KR" dirty="0"/>
              <a:t>모델링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C5E25C-0D09-4F12-8C3C-85F4D700900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0599" y="2680782"/>
            <a:ext cx="6634844" cy="8987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7B2C902-4DE6-4FE3-B165-7F88DBD36A7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90599" y="3871780"/>
            <a:ext cx="6634844" cy="10784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BB820C9-A929-4C8B-A2B0-92261C22D55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90598" y="5083856"/>
            <a:ext cx="6634845" cy="124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94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구성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ko-KR" dirty="0"/>
              <a:t>각 모델에서 나온 </a:t>
            </a:r>
            <a:r>
              <a:rPr lang="en-US" altLang="ko-KR" dirty="0"/>
              <a:t>output</a:t>
            </a:r>
            <a:r>
              <a:rPr lang="ko-KR" altLang="ko-KR" dirty="0"/>
              <a:t>을 다시 </a:t>
            </a:r>
            <a:r>
              <a:rPr lang="en-US" altLang="ko-KR" dirty="0"/>
              <a:t>input</a:t>
            </a:r>
            <a:r>
              <a:rPr lang="ko-KR" altLang="ko-KR" dirty="0"/>
              <a:t>으로 해서 다시 </a:t>
            </a:r>
            <a:r>
              <a:rPr lang="en-US" altLang="ko-KR" dirty="0"/>
              <a:t>DNN</a:t>
            </a:r>
            <a:r>
              <a:rPr lang="ko-KR" altLang="ko-KR" dirty="0"/>
              <a:t>을 구성하여 최종 </a:t>
            </a:r>
            <a:r>
              <a:rPr lang="en-US" altLang="ko-KR" dirty="0"/>
              <a:t>regression</a:t>
            </a:r>
            <a:r>
              <a:rPr lang="ko-KR" altLang="ko-KR" dirty="0"/>
              <a:t>값이 출력되도록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r>
              <a:rPr lang="en-US" altLang="ko-KR" dirty="0"/>
              <a:t>. (concatenate)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42C6E1-B16F-4B85-9984-938D46BDC18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44386" y="3429000"/>
            <a:ext cx="8942614" cy="259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92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구성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ko-KR" altLang="ko-KR" dirty="0"/>
              <a:t>모델을 전처리한 학습데이터로 </a:t>
            </a:r>
            <a:r>
              <a:rPr lang="ko-KR" altLang="en-US" dirty="0"/>
              <a:t>학습</a:t>
            </a:r>
            <a:endParaRPr lang="en-US" altLang="ko-KR" dirty="0"/>
          </a:p>
          <a:p>
            <a:pPr lvl="0"/>
            <a:r>
              <a:rPr lang="ko-KR" altLang="ko-KR" dirty="0"/>
              <a:t>최고의 모델을 저장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9E5538-A781-4EF3-993B-271B9DFD044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0600" y="3429000"/>
            <a:ext cx="8953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86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구성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dirty="0"/>
              <a:t>Plot</a:t>
            </a:r>
            <a:r>
              <a:rPr lang="ko-KR" altLang="en-US" dirty="0"/>
              <a:t>그리기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BB10C8-D52C-4A86-ABC6-61FF159C82B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8199" y="2965086"/>
            <a:ext cx="9244343" cy="270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79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결과 비교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252677"/>
            <a:ext cx="10515600" cy="5087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ko-KR" altLang="en-US" dirty="0"/>
              <a:t>일별 시계열 데이터만 </a:t>
            </a:r>
            <a:r>
              <a:rPr lang="en-US" altLang="ko-KR" dirty="0"/>
              <a:t>LSTM</a:t>
            </a:r>
            <a:r>
              <a:rPr lang="ko-KR" altLang="en-US" dirty="0"/>
              <a:t>을 적용 </a:t>
            </a:r>
            <a:r>
              <a:rPr lang="ko-KR" altLang="en-US" dirty="0" err="1"/>
              <a:t>했을때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E75EA1-3E5B-45F7-83C1-4AD6F40D86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0600" y="1677972"/>
            <a:ext cx="9001812" cy="488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88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결과 비교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186774"/>
            <a:ext cx="10515600" cy="5152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ko-KR" altLang="en-US" dirty="0"/>
              <a:t>특징 데이터만 </a:t>
            </a:r>
            <a:r>
              <a:rPr lang="en-US" altLang="ko-KR" dirty="0"/>
              <a:t>DNN</a:t>
            </a:r>
            <a:r>
              <a:rPr lang="ko-KR" altLang="en-US" dirty="0"/>
              <a:t>을 적용 </a:t>
            </a:r>
            <a:r>
              <a:rPr lang="ko-KR" altLang="en-US" dirty="0" err="1"/>
              <a:t>했을때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E1844B-1052-44B6-B4EE-C081FC9C291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68787" y="1649692"/>
            <a:ext cx="8981844" cy="491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70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결과 비교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48497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dirty="0"/>
              <a:t>DNN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LSTM</a:t>
            </a:r>
            <a:r>
              <a:rPr lang="ko-KR" altLang="en-US" dirty="0"/>
              <a:t>일별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52A7CB-4BCD-4405-8302-DE1FACE656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0600" y="2120653"/>
            <a:ext cx="5312229" cy="4898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A0E238-2F36-4827-95DA-A2C1C0EA912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90600" y="2833369"/>
            <a:ext cx="9091943" cy="363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85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해결책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600" y="403374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 입장객 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날씨 데이터셋 등을 사용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머신러닝을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통해 학습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None/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AAEC777-A1D2-45C6-9DFB-CD40091CE1BE}"/>
              </a:ext>
            </a:extLst>
          </p:cNvPr>
          <p:cNvSpPr txBox="1">
            <a:spLocks/>
          </p:cNvSpPr>
          <p:nvPr/>
        </p:nvSpPr>
        <p:spPr>
          <a:xfrm>
            <a:off x="1311918" y="2335046"/>
            <a:ext cx="10515600" cy="736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미래의 특정 날짜에 어느 정도의 사람이 올 지 예측</a:t>
            </a:r>
            <a:r>
              <a:rPr lang="en-US" altLang="ko-KR" sz="3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</a:t>
            </a:r>
          </a:p>
          <a:p>
            <a:endParaRPr lang="en-US" altLang="ko-KR" sz="3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365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결과 비교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48497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ko-KR" altLang="en-US" dirty="0"/>
              <a:t>전체 </a:t>
            </a:r>
            <a:r>
              <a:rPr lang="en-US" altLang="ko-KR" dirty="0"/>
              <a:t>(</a:t>
            </a:r>
            <a:r>
              <a:rPr lang="ko-KR" altLang="en-US" dirty="0"/>
              <a:t>특징 데이터 </a:t>
            </a:r>
            <a:r>
              <a:rPr lang="en-US" altLang="ko-KR" dirty="0"/>
              <a:t>DNN, </a:t>
            </a:r>
            <a:r>
              <a:rPr lang="ko-KR" altLang="en-US" dirty="0"/>
              <a:t>일별</a:t>
            </a:r>
            <a:r>
              <a:rPr lang="en-US" altLang="ko-KR" dirty="0"/>
              <a:t>, </a:t>
            </a:r>
            <a:r>
              <a:rPr lang="ko-KR" altLang="en-US" dirty="0"/>
              <a:t>주간 데이터 </a:t>
            </a:r>
            <a:r>
              <a:rPr lang="en-US" altLang="ko-KR" dirty="0"/>
              <a:t>LSTM)</a:t>
            </a:r>
          </a:p>
          <a:p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E83207-2C44-4EE6-A602-E0462B296C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0600" y="2200666"/>
            <a:ext cx="4544786" cy="4282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843861-E536-4C40-8660-2A9C02E7105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8199" y="2702540"/>
            <a:ext cx="9244344" cy="360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55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결과 비교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ko-KR" dirty="0"/>
              <a:t>현재까지 진행상황 </a:t>
            </a:r>
            <a:r>
              <a:rPr lang="en-US" altLang="ko-KR" dirty="0" err="1"/>
              <a:t>Val_Loss</a:t>
            </a:r>
            <a:r>
              <a:rPr lang="ko-KR" altLang="ko-KR" dirty="0"/>
              <a:t>를 </a:t>
            </a:r>
            <a:r>
              <a:rPr lang="en-US" altLang="ko-KR" dirty="0"/>
              <a:t>0.00169</a:t>
            </a:r>
            <a:r>
              <a:rPr lang="ko-KR" altLang="ko-KR" dirty="0"/>
              <a:t>까지 내</a:t>
            </a:r>
            <a:r>
              <a:rPr lang="ko-KR" altLang="en-US" dirty="0"/>
              <a:t>림</a:t>
            </a:r>
            <a:r>
              <a:rPr lang="en-US" altLang="ko-KR" dirty="0"/>
              <a:t>.</a:t>
            </a:r>
            <a:endParaRPr lang="ko-KR" altLang="ko-KR" dirty="0"/>
          </a:p>
          <a:p>
            <a:pPr marL="0" lv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4392D-1FE9-4112-8E8C-339D0DF44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177" y="2401682"/>
            <a:ext cx="10870748" cy="26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75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4C08AE1-DDB0-40BD-B56F-673DCE10A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041" y="1643062"/>
            <a:ext cx="8464742" cy="45217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39DEBF3-8C91-4BD6-92EE-7F17AA83944E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결과 비교</a:t>
            </a:r>
          </a:p>
        </p:txBody>
      </p:sp>
    </p:spTree>
    <p:extLst>
      <p:ext uri="{BB962C8B-B14F-4D97-AF65-F5344CB8AC3E}">
        <p14:creationId xmlns:p14="http://schemas.microsoft.com/office/powerpoint/2010/main" val="2877354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한계점 및 보완점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API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 제공되지 않고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CSV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파일만 제공되면서 최근의 데이터를 가져올 수 없음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현재로부터의 미래예측을 할 수가 없다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따라서 서비스는 다음과 같이 제공된다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2019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30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일까지의 데이터밖에 없기 때문에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오늘을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2019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30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일로 잡고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2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 후인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2019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5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14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일까지의 입장객 수를 예측할 수 있도록 한다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강화학습을 통하여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예측값과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실제값의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오차를 이용하여 모델을 정교하게 만들 수도 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br>
              <a:rPr lang="ko-KR" altLang="en-US" dirty="0"/>
            </a:b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707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-2540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웹 </a:t>
            </a:r>
            <a:r>
              <a:rPr lang="en-US" altLang="ko-KR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+ </a:t>
            </a:r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서버구현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C41EED8-4BCF-4282-91BD-AB19CB5E55A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596309-FDCA-4A79-BA8D-F4C37E9BB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1" r="1379" b="5134"/>
          <a:stretch/>
        </p:blipFill>
        <p:spPr>
          <a:xfrm>
            <a:off x="657270" y="1454187"/>
            <a:ext cx="10990810" cy="523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80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-84083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웹 </a:t>
            </a:r>
            <a:r>
              <a:rPr lang="en-US" altLang="ko-KR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+ </a:t>
            </a:r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서버구현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C41EED8-4BCF-4282-91BD-AB19CB5E55A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A0507B-FBA2-41D8-B28C-30070DAC93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38" b="5594"/>
          <a:stretch/>
        </p:blipFill>
        <p:spPr>
          <a:xfrm>
            <a:off x="537909" y="1452021"/>
            <a:ext cx="11287149" cy="514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8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웹 </a:t>
            </a:r>
            <a:r>
              <a:rPr lang="en-US" altLang="ko-KR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+ </a:t>
            </a:r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서버구현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C41EED8-4BCF-4282-91BD-AB19CB5E55A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69E85D-709E-438B-8569-53562A51B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1" b="5594"/>
          <a:stretch/>
        </p:blipFill>
        <p:spPr>
          <a:xfrm>
            <a:off x="515005" y="1291461"/>
            <a:ext cx="11267090" cy="535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98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-84083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웹 </a:t>
            </a:r>
            <a:r>
              <a:rPr lang="en-US" altLang="ko-KR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+ </a:t>
            </a:r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서버구현</a:t>
            </a:r>
            <a:r>
              <a:rPr lang="en-US" altLang="ko-KR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진행상황</a:t>
            </a:r>
            <a:r>
              <a:rPr lang="en-US" altLang="ko-KR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ko-KR" altLang="en-US" sz="4300" dirty="0">
              <a:solidFill>
                <a:schemeClr val="bg2">
                  <a:lumMod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현재 웹과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local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서버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모델과의 연동까지 완료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/>
              <a:t>핵심 예측 기능 구현 완료</a:t>
            </a:r>
            <a:endParaRPr lang="en-US" altLang="ko-KR" dirty="0"/>
          </a:p>
          <a:p>
            <a:r>
              <a:rPr lang="ko-KR" altLang="en-US" dirty="0"/>
              <a:t>세부기능 추가 예정</a:t>
            </a:r>
            <a:r>
              <a:rPr lang="en-US" altLang="ko-KR" dirty="0"/>
              <a:t>(</a:t>
            </a:r>
            <a:r>
              <a:rPr lang="ko-KR" altLang="en-US" dirty="0"/>
              <a:t>주간 날씨 </a:t>
            </a:r>
            <a:r>
              <a:rPr lang="ko-KR" altLang="en-US" dirty="0" err="1"/>
              <a:t>띄워주기</a:t>
            </a:r>
            <a:r>
              <a:rPr lang="en-US" altLang="ko-KR" dirty="0"/>
              <a:t>, </a:t>
            </a:r>
            <a:r>
              <a:rPr lang="ko-KR" altLang="en-US" dirty="0"/>
              <a:t>놀이공원 정보</a:t>
            </a:r>
            <a:r>
              <a:rPr lang="en-US" altLang="ko-KR" dirty="0"/>
              <a:t>,</a:t>
            </a:r>
            <a:r>
              <a:rPr lang="ko-KR" altLang="en-US" dirty="0"/>
              <a:t> 희망 입장객 조사기능 등등</a:t>
            </a:r>
            <a:r>
              <a:rPr lang="en-US" altLang="ko-KR" dirty="0"/>
              <a:t>..)</a:t>
            </a:r>
            <a:br>
              <a:rPr lang="ko-KR" altLang="en-US" dirty="0"/>
            </a:b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6869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C0801365-8ED8-48A0-AB58-53C05A735C0D}"/>
              </a:ext>
            </a:extLst>
          </p:cNvPr>
          <p:cNvSpPr/>
          <p:nvPr/>
        </p:nvSpPr>
        <p:spPr>
          <a:xfrm>
            <a:off x="0" y="651721"/>
            <a:ext cx="12216800" cy="5554558"/>
          </a:xfrm>
          <a:prstGeom prst="rect">
            <a:avLst/>
          </a:prstGeom>
          <a:solidFill>
            <a:srgbClr val="6ECD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C886071D-167C-4C9A-8D53-6AD2B3CAB02B}"/>
              </a:ext>
            </a:extLst>
          </p:cNvPr>
          <p:cNvSpPr/>
          <p:nvPr/>
        </p:nvSpPr>
        <p:spPr>
          <a:xfrm>
            <a:off x="2880360" y="2718036"/>
            <a:ext cx="6431280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ko-KR" sz="9600" b="1" dirty="0">
                <a:solidFill>
                  <a:prstClr val="white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Thank you</a:t>
            </a:r>
          </a:p>
        </p:txBody>
      </p:sp>
      <p:pic>
        <p:nvPicPr>
          <p:cNvPr id="259" name="그림 258">
            <a:extLst>
              <a:ext uri="{FF2B5EF4-FFF2-40B4-BE49-F238E27FC236}">
                <a16:creationId xmlns:a16="http://schemas.microsoft.com/office/drawing/2014/main" id="{BD7C0510-F055-4B7C-8051-79EF839E71E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2ED78B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0" y="4863332"/>
            <a:ext cx="3952102" cy="1342947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E58265A8-AF19-4AC7-BF5F-26CFE21E97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2ED78B">
                <a:tint val="45000"/>
                <a:satMod val="400000"/>
              </a:srgbClr>
            </a:duotone>
          </a:blip>
          <a:srcRect l="50000"/>
          <a:stretch/>
        </p:blipFill>
        <p:spPr>
          <a:xfrm>
            <a:off x="8703611" y="4862160"/>
            <a:ext cx="1976051" cy="1342947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E2BF26A6-4E84-44A9-8C1A-F53030952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2ED78B">
                <a:tint val="45000"/>
                <a:satMod val="400000"/>
              </a:srgbClr>
            </a:duotone>
          </a:blip>
          <a:srcRect t="15625" r="49952"/>
          <a:stretch/>
        </p:blipFill>
        <p:spPr>
          <a:xfrm>
            <a:off x="10238843" y="5071734"/>
            <a:ext cx="1977957" cy="113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09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17B1CF-658D-4A9A-B0DA-C8124AA93AE5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12" y="265247"/>
            <a:ext cx="9719553" cy="656279"/>
          </a:xfrm>
        </p:spPr>
        <p:txBody>
          <a:bodyPr>
            <a:noAutofit/>
          </a:bodyPr>
          <a:lstStyle/>
          <a:p>
            <a:r>
              <a:rPr lang="en-US" altLang="ko-KR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Contents</a:t>
            </a:r>
            <a:endParaRPr lang="ko-KR" altLang="en-US" sz="4300" dirty="0">
              <a:solidFill>
                <a:schemeClr val="bg2">
                  <a:lumMod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csv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파일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구성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결과 비교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한계점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웹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+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서버 프로토 타입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" name="원형: 비어 있음 3">
            <a:extLst>
              <a:ext uri="{FF2B5EF4-FFF2-40B4-BE49-F238E27FC236}">
                <a16:creationId xmlns:a16="http://schemas.microsoft.com/office/drawing/2014/main" id="{EA7EC5F1-66CE-4DCD-AC65-B1984DCF7647}"/>
              </a:ext>
            </a:extLst>
          </p:cNvPr>
          <p:cNvSpPr/>
          <p:nvPr/>
        </p:nvSpPr>
        <p:spPr>
          <a:xfrm>
            <a:off x="437131" y="1886262"/>
            <a:ext cx="197708" cy="197708"/>
          </a:xfrm>
          <a:prstGeom prst="donut">
            <a:avLst/>
          </a:prstGeom>
          <a:solidFill>
            <a:srgbClr val="2ED78B"/>
          </a:solidFill>
          <a:ln>
            <a:solidFill>
              <a:srgbClr val="3C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원형: 비어 있음 6">
            <a:extLst>
              <a:ext uri="{FF2B5EF4-FFF2-40B4-BE49-F238E27FC236}">
                <a16:creationId xmlns:a16="http://schemas.microsoft.com/office/drawing/2014/main" id="{C4CAE7BD-32EB-4309-8173-3AFDFC86CD31}"/>
              </a:ext>
            </a:extLst>
          </p:cNvPr>
          <p:cNvSpPr/>
          <p:nvPr/>
        </p:nvSpPr>
        <p:spPr>
          <a:xfrm>
            <a:off x="437131" y="2642246"/>
            <a:ext cx="197708" cy="197708"/>
          </a:xfrm>
          <a:prstGeom prst="donut">
            <a:avLst/>
          </a:prstGeom>
          <a:solidFill>
            <a:srgbClr val="2ED78B"/>
          </a:solidFill>
          <a:ln>
            <a:solidFill>
              <a:srgbClr val="3C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870AEFF7-DB73-4753-A9D4-986F8A2D5B21}"/>
              </a:ext>
            </a:extLst>
          </p:cNvPr>
          <p:cNvSpPr/>
          <p:nvPr/>
        </p:nvSpPr>
        <p:spPr>
          <a:xfrm>
            <a:off x="445215" y="3429000"/>
            <a:ext cx="197708" cy="197708"/>
          </a:xfrm>
          <a:prstGeom prst="donut">
            <a:avLst/>
          </a:prstGeom>
          <a:solidFill>
            <a:srgbClr val="2ED78B"/>
          </a:solidFill>
          <a:ln>
            <a:solidFill>
              <a:srgbClr val="3C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B64A2C9F-9B22-40BE-8D75-354ED78367EC}"/>
              </a:ext>
            </a:extLst>
          </p:cNvPr>
          <p:cNvSpPr/>
          <p:nvPr/>
        </p:nvSpPr>
        <p:spPr>
          <a:xfrm>
            <a:off x="420775" y="4921632"/>
            <a:ext cx="197708" cy="197708"/>
          </a:xfrm>
          <a:prstGeom prst="donut">
            <a:avLst/>
          </a:prstGeom>
          <a:solidFill>
            <a:srgbClr val="2ED78B"/>
          </a:solidFill>
          <a:ln>
            <a:solidFill>
              <a:srgbClr val="3C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140ECFF2-ED0C-4E87-9A96-95BCC502CC42}"/>
              </a:ext>
            </a:extLst>
          </p:cNvPr>
          <p:cNvSpPr/>
          <p:nvPr/>
        </p:nvSpPr>
        <p:spPr>
          <a:xfrm>
            <a:off x="437131" y="5686893"/>
            <a:ext cx="197708" cy="197708"/>
          </a:xfrm>
          <a:prstGeom prst="donut">
            <a:avLst/>
          </a:prstGeom>
          <a:solidFill>
            <a:srgbClr val="2ED78B"/>
          </a:solidFill>
          <a:ln>
            <a:solidFill>
              <a:srgbClr val="3C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30DF55A5-8F3E-49AC-8CB7-95E7415CD991}"/>
              </a:ext>
            </a:extLst>
          </p:cNvPr>
          <p:cNvSpPr/>
          <p:nvPr/>
        </p:nvSpPr>
        <p:spPr>
          <a:xfrm>
            <a:off x="445215" y="4156371"/>
            <a:ext cx="197708" cy="197708"/>
          </a:xfrm>
          <a:prstGeom prst="donut">
            <a:avLst/>
          </a:prstGeom>
          <a:solidFill>
            <a:srgbClr val="2ED78B"/>
          </a:solidFill>
          <a:ln>
            <a:solidFill>
              <a:srgbClr val="3C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671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csv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파일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서울대공원 입장객 수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8"/>
            <a:ext cx="10555014" cy="4449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2C91BA-67C6-424B-A293-524464EC332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4928" y="2971482"/>
            <a:ext cx="11568699" cy="2840739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03E7179-6052-47D6-AC9C-CED653447422}"/>
              </a:ext>
            </a:extLst>
          </p:cNvPr>
          <p:cNvSpPr txBox="1">
            <a:spLocks/>
          </p:cNvSpPr>
          <p:nvPr/>
        </p:nvSpPr>
        <p:spPr>
          <a:xfrm>
            <a:off x="84871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DB3CFD5B-D680-4FA3-A001-DE770D6BBC63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2004.07.01~2019.04.30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서울대공원 입장객</a:t>
            </a:r>
          </a:p>
        </p:txBody>
      </p:sp>
    </p:spTree>
    <p:extLst>
      <p:ext uri="{BB962C8B-B14F-4D97-AF65-F5344CB8AC3E}">
        <p14:creationId xmlns:p14="http://schemas.microsoft.com/office/powerpoint/2010/main" val="3317148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csv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파일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서울 날씨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8"/>
            <a:ext cx="10555014" cy="4449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03E7179-6052-47D6-AC9C-CED653447422}"/>
              </a:ext>
            </a:extLst>
          </p:cNvPr>
          <p:cNvSpPr txBox="1">
            <a:spLocks/>
          </p:cNvSpPr>
          <p:nvPr/>
        </p:nvSpPr>
        <p:spPr>
          <a:xfrm>
            <a:off x="84871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DB3CFD5B-D680-4FA3-A001-DE770D6BBC63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날씨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–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평균기온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최저기온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최고기온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강수 계속시간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 강수량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9A6B76-42DA-4584-AF67-D127824607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4196" y="2946399"/>
            <a:ext cx="10959093" cy="216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58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csv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파일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체험학습 데이터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8"/>
            <a:ext cx="10555014" cy="4449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03E7179-6052-47D6-AC9C-CED653447422}"/>
              </a:ext>
            </a:extLst>
          </p:cNvPr>
          <p:cNvSpPr txBox="1">
            <a:spLocks/>
          </p:cNvSpPr>
          <p:nvPr/>
        </p:nvSpPr>
        <p:spPr>
          <a:xfrm>
            <a:off x="84871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DB3CFD5B-D680-4FA3-A001-DE770D6BBC63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137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개의 체험학습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데이터값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= 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*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비율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)*(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*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비율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9D7E1D-7255-444A-B761-1D5238DBE34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23824" y="2342867"/>
            <a:ext cx="4389347" cy="421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3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csv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파일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공휴일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8"/>
            <a:ext cx="10555014" cy="4449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03E7179-6052-47D6-AC9C-CED653447422}"/>
              </a:ext>
            </a:extLst>
          </p:cNvPr>
          <p:cNvSpPr txBox="1">
            <a:spLocks/>
          </p:cNvSpPr>
          <p:nvPr/>
        </p:nvSpPr>
        <p:spPr>
          <a:xfrm>
            <a:off x="84871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DB3CFD5B-D680-4FA3-A001-DE770D6BBC63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설날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추석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광복절 등 공휴일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직접 입력</a:t>
            </a:r>
          </a:p>
        </p:txBody>
      </p:sp>
    </p:spTree>
    <p:extLst>
      <p:ext uri="{BB962C8B-B14F-4D97-AF65-F5344CB8AC3E}">
        <p14:creationId xmlns:p14="http://schemas.microsoft.com/office/powerpoint/2010/main" val="1352846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3419</TotalTime>
  <Words>845</Words>
  <Application>Microsoft Office PowerPoint</Application>
  <PresentationFormat>와이드스크린</PresentationFormat>
  <Paragraphs>194</Paragraphs>
  <Slides>48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12롯데마트드림Light</vt:lpstr>
      <vt:lpstr>12롯데마트드림Medium</vt:lpstr>
      <vt:lpstr>맑은 고딕</vt:lpstr>
      <vt:lpstr>Arial</vt:lpstr>
      <vt:lpstr>Office 테마</vt:lpstr>
      <vt:lpstr>PowerPoint 프레젠테이션</vt:lpstr>
      <vt:lpstr>PowerPoint 프레젠테이션</vt:lpstr>
      <vt:lpstr>문제점</vt:lpstr>
      <vt:lpstr>해결책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모델링 구조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모델링 구조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한계점 및 보완점</vt:lpstr>
      <vt:lpstr>웹 + 서버구현</vt:lpstr>
      <vt:lpstr>웹 + 서버구현</vt:lpstr>
      <vt:lpstr>웹 + 서버구현</vt:lpstr>
      <vt:lpstr>웹 + 서버구현(진행상황)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집중교육1제안발표</dc:title>
  <dc:creator>kwakms123@ajou.ac.kr</dc:creator>
  <cp:lastModifiedBy>kwakms123@ajou.ac.kr</cp:lastModifiedBy>
  <cp:revision>115</cp:revision>
  <dcterms:created xsi:type="dcterms:W3CDTF">2019-09-30T08:08:50Z</dcterms:created>
  <dcterms:modified xsi:type="dcterms:W3CDTF">2019-10-16T23:57:36Z</dcterms:modified>
</cp:coreProperties>
</file>